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0080625" cy="5670550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SC Regular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696" y="1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D7A061F8-8200-41C4-BA74-FE0C7753FA26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solidFill>
            <a:srgbClr val="B47804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6A426DA-B0B6-4FA3-9711-52EDAF069A7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3482C97-05A0-4542-BFC1-D28FF26533B7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GB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E6167E8-0755-4010-A6BB-EF3CE3A3CD3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GB" altLang="cs-CZ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13703745-6A9D-4B04-B43D-8B7E20D5663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GB" altLang="cs-CZ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DCA6D83-B059-4A24-88F2-65AAB3DE561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84CDF269-D7C3-445D-A49F-8EA19BA155FF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1FC740-A8F1-4309-8C8E-04DD7BB3D09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9FE59B-97AB-4E8F-BBDB-B5B6CBDE0199}" type="slidenum">
              <a:rPr lang="en-GB" altLang="cs-CZ"/>
              <a:pPr/>
              <a:t>1</a:t>
            </a:fld>
            <a:endParaRPr lang="en-GB" altLang="cs-CZ"/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9B83053B-00D2-43FD-90E4-5E6005B2901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7CEF6596-22EB-42CA-A126-F2CDF55A4CC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AD90DF-97BE-4BF5-AF26-CC699B2BB4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D81446-98A0-4ADF-8D4C-0983C6D56226}" type="slidenum">
              <a:rPr lang="en-GB" altLang="cs-CZ"/>
              <a:pPr/>
              <a:t>10</a:t>
            </a:fld>
            <a:endParaRPr lang="en-GB" altLang="cs-CZ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4929DF92-9D7C-441A-ADD3-BABE99EEE4E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03CE5478-D643-4E08-89E7-C8950FE0408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905FFB-7779-43BF-A4E1-705B2638A7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E9839A-10DE-4233-9F43-4AB745E4CAFD}" type="slidenum">
              <a:rPr lang="en-GB" altLang="cs-CZ"/>
              <a:pPr/>
              <a:t>11</a:t>
            </a:fld>
            <a:endParaRPr lang="en-GB" altLang="cs-CZ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1998CE90-A8E6-453E-AB78-78E00408416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D8C2C28-F0C5-4B11-85EB-0A64931AE8E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42BCBB-9F2B-49CE-8015-EEDDEAD39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4F88A1-52C7-4957-B2BB-7EFEBF0B34DA}" type="slidenum">
              <a:rPr lang="en-GB" altLang="cs-CZ"/>
              <a:pPr/>
              <a:t>12</a:t>
            </a:fld>
            <a:endParaRPr lang="en-GB" altLang="cs-CZ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B674DA67-7406-431A-BDE9-58C57FCFA3C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9E00E0D8-55E0-475C-A61C-9BA2D154C9C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76C7AC-D393-4F5E-BACA-33B21DB13F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D36A9A-BC02-41B0-8C40-5DCBE3B15B03}" type="slidenum">
              <a:rPr lang="en-GB" altLang="cs-CZ"/>
              <a:pPr/>
              <a:t>13</a:t>
            </a:fld>
            <a:endParaRPr lang="en-GB" altLang="cs-CZ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3BF86CEE-6079-4451-B277-040854465FA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BD20518-F521-455E-9A0A-8807BD09131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048094-E530-4316-8B18-FD8B9DD496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59487B-87CB-4A35-B1A9-955EC9540BFD}" type="slidenum">
              <a:rPr lang="en-GB" altLang="cs-CZ"/>
              <a:pPr/>
              <a:t>14</a:t>
            </a:fld>
            <a:endParaRPr lang="en-GB" altLang="cs-CZ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19FB1B84-E11F-42CF-B8D1-E1E5CA47625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C13C115-E84D-45B6-B0D0-5C554B8CEEF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33D96D-244A-4EBC-865A-179230BBF6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386412-5CF2-4786-8FCD-214FBBFF0DFB}" type="slidenum">
              <a:rPr lang="en-GB" altLang="cs-CZ"/>
              <a:pPr/>
              <a:t>15</a:t>
            </a:fld>
            <a:endParaRPr lang="en-GB" altLang="cs-CZ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FA96FFEB-68E2-4088-B4C0-757F49AEC82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391CBC8B-42EA-445E-A4FE-0CE6BAFFD4D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3DAA53-4D98-4CE4-A88F-8F950E3793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F19E26-0EF2-47C3-81E9-2B5EA3D5A200}" type="slidenum">
              <a:rPr lang="en-GB" altLang="cs-CZ"/>
              <a:pPr/>
              <a:t>16</a:t>
            </a:fld>
            <a:endParaRPr lang="en-GB" altLang="cs-CZ"/>
          </a:p>
        </p:txBody>
      </p:sp>
      <p:sp>
        <p:nvSpPr>
          <p:cNvPr id="54273" name="Rectangle 1">
            <a:extLst>
              <a:ext uri="{FF2B5EF4-FFF2-40B4-BE49-F238E27FC236}">
                <a16:creationId xmlns:a16="http://schemas.microsoft.com/office/drawing/2014/main" id="{A6E91588-FE3A-4039-8097-482BE740D43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1C0EBA68-5861-4B49-827B-F7A013631C9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8BD52C-4763-40BE-B586-57E6650E733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5031B2-943A-4A33-A96E-2170A95DD8DB}" type="slidenum">
              <a:rPr lang="en-GB" altLang="cs-CZ"/>
              <a:pPr/>
              <a:t>17</a:t>
            </a:fld>
            <a:endParaRPr lang="en-GB" altLang="cs-CZ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3084890C-9E54-4311-9C70-6BC02EA7DF4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EFA43C4A-FDEE-4E78-BC93-7BCCDCFE6CA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7451DE-FC3E-41A8-AAC2-781272F0C57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282E4C-F17B-4F42-B2A4-703DEC0CFBA7}" type="slidenum">
              <a:rPr lang="en-GB" altLang="cs-CZ"/>
              <a:pPr/>
              <a:t>18</a:t>
            </a:fld>
            <a:endParaRPr lang="en-GB" altLang="cs-CZ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D1D533C1-92BA-4D2F-AF81-32BFDE5DA1F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24854494-1FF8-4B13-9373-DE76E658A4B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094F3-08CD-418C-955B-D7ADA634DDA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5E66EC-8149-4DDE-9570-55C0FF488BA9}" type="slidenum">
              <a:rPr lang="en-GB" altLang="cs-CZ"/>
              <a:pPr/>
              <a:t>19</a:t>
            </a:fld>
            <a:endParaRPr lang="en-GB" altLang="cs-CZ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5E3571B3-1A5E-4F11-BCB1-7CA8B671529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6016405F-7C77-48AA-8C24-88284B96197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A925A7-9E7B-4F93-B6FF-4844CAFC580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72082E-BD2D-4694-88F7-4427AD9BAD44}" type="slidenum">
              <a:rPr lang="en-GB" altLang="cs-CZ"/>
              <a:pPr/>
              <a:t>2</a:t>
            </a:fld>
            <a:endParaRPr lang="en-GB" altLang="cs-CZ"/>
          </a:p>
        </p:txBody>
      </p:sp>
      <p:sp>
        <p:nvSpPr>
          <p:cNvPr id="39937" name="Rectangle 1">
            <a:extLst>
              <a:ext uri="{FF2B5EF4-FFF2-40B4-BE49-F238E27FC236}">
                <a16:creationId xmlns:a16="http://schemas.microsoft.com/office/drawing/2014/main" id="{6C62F271-E059-49CE-9C10-60B57EA72D4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A6E05E6-C6AE-4507-B087-26273CDDA18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39E05D-7779-468B-AA24-A5717AE8568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AD17B4-C31D-4EDD-AC8D-2CA6A0E99E65}" type="slidenum">
              <a:rPr lang="en-GB" altLang="cs-CZ"/>
              <a:pPr/>
              <a:t>20</a:t>
            </a:fld>
            <a:endParaRPr lang="en-GB" altLang="cs-CZ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91F2EEE0-3837-470D-9529-7EF4BB728FF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6C0C2444-4766-4259-83C3-5007A6A6045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A0239F-5657-4A0B-A0C2-1B96DE4A368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42A5D6-B740-4135-8FAC-9C702F669041}" type="slidenum">
              <a:rPr lang="en-GB" altLang="cs-CZ"/>
              <a:pPr/>
              <a:t>21</a:t>
            </a:fld>
            <a:endParaRPr lang="en-GB" altLang="cs-CZ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CE6CC77E-E256-460B-ABE4-F9F32DEA98E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1068C5C8-5956-44FB-8332-B48430F3822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B76B86-B317-4EE6-8B83-5A04CA89987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14F96D-35F6-4B45-A421-83CE14038C05}" type="slidenum">
              <a:rPr lang="en-GB" altLang="cs-CZ"/>
              <a:pPr/>
              <a:t>22</a:t>
            </a:fld>
            <a:endParaRPr lang="en-GB" altLang="cs-CZ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3845DCEA-F829-497C-BF0C-C31C13A7B84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B351D0F2-9C0D-486D-ABE7-3145C1BA680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DB4051-2CDA-43E6-A8FF-F46E3BCC522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984638-5E09-4A5A-BAE5-7159DCE07B1D}" type="slidenum">
              <a:rPr lang="en-GB" altLang="cs-CZ"/>
              <a:pPr/>
              <a:t>23</a:t>
            </a:fld>
            <a:endParaRPr lang="en-GB" altLang="cs-CZ"/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8B53A627-C7F1-4C3F-B90D-3E74A153EE4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585EA0D4-91E5-488D-9732-CD13658D55C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C87326-2B29-4D5C-B651-938686B09A6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E3FE26-D527-440F-96A2-5985BE5EDB28}" type="slidenum">
              <a:rPr lang="en-GB" altLang="cs-CZ"/>
              <a:pPr/>
              <a:t>24</a:t>
            </a:fld>
            <a:endParaRPr lang="en-GB" altLang="cs-CZ"/>
          </a:p>
        </p:txBody>
      </p:sp>
      <p:sp>
        <p:nvSpPr>
          <p:cNvPr id="62465" name="Rectangle 1">
            <a:extLst>
              <a:ext uri="{FF2B5EF4-FFF2-40B4-BE49-F238E27FC236}">
                <a16:creationId xmlns:a16="http://schemas.microsoft.com/office/drawing/2014/main" id="{8FF43449-FADE-4AA4-B3A2-B15E8BB426A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FEE2C08-4F6F-40A9-8D70-835074A992F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619954-8B10-401F-A4AF-A9202FE6D3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36ABB2-E1EF-4554-B5EA-7F39A1FB06F8}" type="slidenum">
              <a:rPr lang="en-GB" altLang="cs-CZ"/>
              <a:pPr/>
              <a:t>25</a:t>
            </a:fld>
            <a:endParaRPr lang="en-GB" altLang="cs-CZ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165017C1-4638-4BAC-81AC-93CABC1E61F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6363F47C-5146-4C1B-A134-B20B0E711FD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0120CB-8DFB-4F2D-B840-B93D8144BE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8D541F-99C7-4531-9B20-744750116847}" type="slidenum">
              <a:rPr lang="en-GB" altLang="cs-CZ"/>
              <a:pPr/>
              <a:t>26</a:t>
            </a:fld>
            <a:endParaRPr lang="en-GB" altLang="cs-CZ"/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8383BAD4-FF6A-4D2F-BD2D-7E2B1D6434A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4E503F25-12B4-4EF2-91E2-675A679342B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4A15B7-6872-44C1-AE69-961C4A52D3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F2E978-21D8-4099-BFFA-ABE974C1C249}" type="slidenum">
              <a:rPr lang="en-GB" altLang="cs-CZ"/>
              <a:pPr/>
              <a:t>27</a:t>
            </a:fld>
            <a:endParaRPr lang="en-GB" altLang="cs-CZ"/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943A7F3E-3A9C-400C-85D3-2EAB6FB3A4A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AD869AE2-CFCF-473F-8F67-F6D057C02C5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0087CA-A3A6-4C7D-8F42-9D78E1534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FEAEDF-D108-4D2C-B0D5-1B6895F978AA}" type="slidenum">
              <a:rPr lang="en-GB" altLang="cs-CZ"/>
              <a:pPr/>
              <a:t>28</a:t>
            </a:fld>
            <a:endParaRPr lang="en-GB" altLang="cs-CZ"/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E4BF02ED-84A2-48C6-846A-8B4A04339CF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4EEC9971-C0E9-4CD4-99E0-0255CBF1AE4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3E00CA-304C-45B5-BFBC-CB6FA7A776E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D58410-FE99-4589-85BB-9D7229FA4C95}" type="slidenum">
              <a:rPr lang="en-GB" altLang="cs-CZ"/>
              <a:pPr/>
              <a:t>29</a:t>
            </a:fld>
            <a:endParaRPr lang="en-GB" altLang="cs-CZ"/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C7EF231F-9785-44DE-9633-43AA9F01BD0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A46123C1-F3A0-4A91-81A3-19D8B461A74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1247D3-147B-4F73-A78A-280AE6CBEE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3E2D52-69A8-48FB-A3FB-6C9ECD82AB36}" type="slidenum">
              <a:rPr lang="en-GB" altLang="cs-CZ"/>
              <a:pPr/>
              <a:t>3</a:t>
            </a:fld>
            <a:endParaRPr lang="en-GB" altLang="cs-CZ"/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861859C2-1ED2-4004-85F9-0F5EBE9813C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E60C6E61-A305-4532-B5D9-0B7972FE45E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857079-AD65-4B15-AFA7-61D369E92B0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6BB446-486E-4687-8604-B965766AEDB3}" type="slidenum">
              <a:rPr lang="en-GB" altLang="cs-CZ"/>
              <a:pPr/>
              <a:t>30</a:t>
            </a:fld>
            <a:endParaRPr lang="en-GB" altLang="cs-CZ"/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4A8A7795-72D7-48B8-A65B-E641C6643CC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08D5E8FE-0668-4385-883A-128D617D25A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F2C145-CFC6-4614-B7DB-A52BDF95333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B25B36-61B5-4095-B99A-27617334A1F4}" type="slidenum">
              <a:rPr lang="en-GB" altLang="cs-CZ"/>
              <a:pPr/>
              <a:t>31</a:t>
            </a:fld>
            <a:endParaRPr lang="en-GB" altLang="cs-CZ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432634F1-BAE7-459C-A8BD-364C7A206CC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70EF9770-7EEA-44C9-85D8-9F5032E98F4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61CD7F-EB66-48A3-A2F8-715B820F4CA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362387-8C2A-4F4D-9A29-4ADF124AF644}" type="slidenum">
              <a:rPr lang="en-GB" altLang="cs-CZ"/>
              <a:pPr/>
              <a:t>32</a:t>
            </a:fld>
            <a:endParaRPr lang="en-GB" altLang="cs-CZ"/>
          </a:p>
        </p:txBody>
      </p:sp>
      <p:sp>
        <p:nvSpPr>
          <p:cNvPr id="70657" name="Rectangle 1">
            <a:extLst>
              <a:ext uri="{FF2B5EF4-FFF2-40B4-BE49-F238E27FC236}">
                <a16:creationId xmlns:a16="http://schemas.microsoft.com/office/drawing/2014/main" id="{3CAB1782-7BB3-4817-AC10-2361BA3FDDF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A3CAD38C-B564-408D-A2AE-8BAD72BF149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6943C3-1F46-422C-89FD-A9454EDCE15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B7D1E4-865B-4D31-BCC9-8AF0DE177E3E}" type="slidenum">
              <a:rPr lang="en-GB" altLang="cs-CZ"/>
              <a:pPr/>
              <a:t>33</a:t>
            </a:fld>
            <a:endParaRPr lang="en-GB" altLang="cs-CZ"/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E62EE5E0-1297-4382-8075-53287CBF78F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D5E2C465-F350-4AEE-BCA6-2380A87AF2C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B49841-591F-48AA-A9B0-A7CCC0E9813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914631-E79A-4810-A16E-AD67BC17CB2A}" type="slidenum">
              <a:rPr lang="en-GB" altLang="cs-CZ"/>
              <a:pPr/>
              <a:t>34</a:t>
            </a:fld>
            <a:endParaRPr lang="en-GB" altLang="cs-CZ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6CF8433F-CCF4-48FD-A6FD-474DB1D9303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A410192-1BF7-4D80-ADFF-5C0DA870C48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9E699E-ADF7-4EB6-9B89-9287D6BE6DC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42FB4F-6C9D-4751-9591-544E1BF4CB54}" type="slidenum">
              <a:rPr lang="en-GB" altLang="cs-CZ"/>
              <a:pPr/>
              <a:t>35</a:t>
            </a:fld>
            <a:endParaRPr lang="en-GB" altLang="cs-CZ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891B87D3-4FCB-43D1-8F0B-EB18A0DDC12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2FC9C441-B64F-41CA-A28E-59B33E5CCD0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317188-280E-417D-9524-12C313EA35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B142BB-D901-4E4C-921C-3285D04CB6E8}" type="slidenum">
              <a:rPr lang="en-GB" altLang="cs-CZ"/>
              <a:pPr/>
              <a:t>4</a:t>
            </a:fld>
            <a:endParaRPr lang="en-GB" altLang="cs-CZ"/>
          </a:p>
        </p:txBody>
      </p:sp>
      <p:sp>
        <p:nvSpPr>
          <p:cNvPr id="41985" name="Rectangle 1">
            <a:extLst>
              <a:ext uri="{FF2B5EF4-FFF2-40B4-BE49-F238E27FC236}">
                <a16:creationId xmlns:a16="http://schemas.microsoft.com/office/drawing/2014/main" id="{E8FB4274-F1A6-4682-A389-EA7A217CF0A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0B2D02A4-CC6C-4665-81FA-628AC561024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D10938-C968-4FA6-BF61-0CAC234FD6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B9237E-0FF1-4CA2-AF98-D7101983A383}" type="slidenum">
              <a:rPr lang="en-GB" altLang="cs-CZ"/>
              <a:pPr/>
              <a:t>5</a:t>
            </a:fld>
            <a:endParaRPr lang="en-GB" altLang="cs-CZ"/>
          </a:p>
        </p:txBody>
      </p:sp>
      <p:sp>
        <p:nvSpPr>
          <p:cNvPr id="43009" name="Rectangle 1">
            <a:extLst>
              <a:ext uri="{FF2B5EF4-FFF2-40B4-BE49-F238E27FC236}">
                <a16:creationId xmlns:a16="http://schemas.microsoft.com/office/drawing/2014/main" id="{7106FA42-2A93-4AA4-95FB-756829B9693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881E1D28-DFF0-4E94-8BF6-223240912CA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34A2BF-971D-4DAF-8CC4-5FD5581D83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B463CC-0CA6-47A9-94BA-BB0487341321}" type="slidenum">
              <a:rPr lang="en-GB" altLang="cs-CZ"/>
              <a:pPr/>
              <a:t>6</a:t>
            </a:fld>
            <a:endParaRPr lang="en-GB" altLang="cs-CZ"/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4457B13F-7AE7-4A61-8A40-2C83E0A94DC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D2424E9-3146-472A-8F9C-3F684EDDD36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18292B-0859-4BB3-9A58-96B9F26B9BC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863CE2-32E8-446F-AE29-CF23F6950682}" type="slidenum">
              <a:rPr lang="en-GB" altLang="cs-CZ"/>
              <a:pPr/>
              <a:t>7</a:t>
            </a:fld>
            <a:endParaRPr lang="en-GB" altLang="cs-CZ"/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22135192-977B-4CC8-BA81-21C9107A5A7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956E22A-F838-441B-A517-EDEB8CAAD28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546A6B-050B-4811-967D-175DA424BB8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736C22-CCF9-4095-80A5-FDD4BB8C97F6}" type="slidenum">
              <a:rPr lang="en-GB" altLang="cs-CZ"/>
              <a:pPr/>
              <a:t>8</a:t>
            </a:fld>
            <a:endParaRPr lang="en-GB" altLang="cs-CZ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BAD7CCAA-6FEF-49AE-8B88-FB82E63D50E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7F2E9071-8F0F-4093-BF4D-228EE81BB22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2A7CBE-5931-474A-9E37-FF14ED1FC6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1DFE7B-E3AB-4155-8499-23D3117CA420}" type="slidenum">
              <a:rPr lang="en-GB" altLang="cs-CZ"/>
              <a:pPr/>
              <a:t>9</a:t>
            </a:fld>
            <a:endParaRPr lang="en-GB" altLang="cs-CZ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EB7DBB1D-DB64-425D-A6D7-075661C41BC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BCB562C1-D796-4F44-AF8E-D5C5C21A411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C7B65-228E-425C-8B75-1EADD5C0B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819227-7F35-40EB-9BA2-89FA3FB6A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099694-78E1-48C4-BD75-1D34B4F0EC4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9A4E5F-C9AD-4BD2-B784-5845D5F0102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88B9A5-F627-45F2-B562-3C23AA3073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005E26-727E-49D7-A943-C48212F894C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88728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3AF08C-A2BF-4BE7-9442-5227EF8F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E3823D-381E-43D9-87B1-BA01C471A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80E2E-DA9D-4F63-BB1B-34BDCC874E6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0C1943-40EF-418C-802B-37C280A1CD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B2440A-4EAA-4EDD-80A8-ADD05ACF47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FC3899-B1BE-4FE7-A262-A286A6ADAD7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8018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9865DC3-E42C-44C2-9AC2-019ADF205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78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543EDC-7DD8-45CC-A3AA-B83AC9239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78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32FB53-1BED-4E92-BEE6-44EDCC592F8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3E6-629A-4DC8-A9BD-EFB428A08A6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A6C8FE-2A21-409D-8C45-99FB9807B4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07EAB34-8C99-423F-B318-7E875A3A3C5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38084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A5F419-3A29-408B-AEFB-41ABF961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5425"/>
            <a:ext cx="9069387" cy="944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48D5045-74AC-4CC9-B44A-31F27E8CB034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03238" y="5165725"/>
            <a:ext cx="2346325" cy="388938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82517A1-01FC-4AF9-AED0-EE492CF8752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448050" y="5165725"/>
            <a:ext cx="3194050" cy="388938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2FCEE4-2815-4FB5-89C1-C75648F0A34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227888" y="5165725"/>
            <a:ext cx="2346325" cy="388938"/>
          </a:xfrm>
        </p:spPr>
        <p:txBody>
          <a:bodyPr/>
          <a:lstStyle>
            <a:lvl1pPr>
              <a:defRPr/>
            </a:lvl1pPr>
          </a:lstStyle>
          <a:p>
            <a:fld id="{865DAF2A-E4DA-48E1-B2AA-0820CF1AE46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4279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8AB18B-351B-46FB-830C-F3261D09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2522C8-9550-4C34-B0C7-D474C3565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170ABF-B596-4068-9725-8BE1A28FBC8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8D3EF7-098B-4BC2-8E1C-7A43D56069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0D0BD9-1132-462E-9807-6CE5870E93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99B844-219A-4A38-8481-ADEA0B7CAA7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5447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7C2B6E-B9AE-4C5B-99D0-DE60E00E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AB2314-92D8-4565-B3EB-74B5D7E91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9ADC97-EED8-4C07-A935-FEBD61EEA28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CD610E-F365-48A4-9CBE-02C0A256681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8A7E45-E7BD-4776-A37B-AE7366363D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B6810C6-8CCE-4C67-9E32-346D26E3597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7043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D9D90-E6B2-45D2-8B81-FA86C6141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CF7F9B-77A1-4BBA-A2E5-6BC6BB997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6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10F9AC-8D8E-4A6B-A75E-058B4DB33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6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F08FDB-7FEA-4420-95EA-5BAB3F21D9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A6B7DB-9030-4524-8A30-ECBAE71E179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4F8333-F244-43DC-AE58-5D590C3F67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812970-8309-44FF-B1C4-13D68D4D6C6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6079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6559F-1392-4502-880C-DFA7140B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44101CE-99D2-4560-BC8E-42C26141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D03715-5974-4E78-9140-5D4AAFDD1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F5BB57-769B-482B-B48B-2A662EF69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640F7F7-CE31-4B75-90C6-335773B11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93491CC-4224-4D2F-9F28-E7496271D69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CBEDC25-3B3C-4026-8CA5-2968D5C27CF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A5C3183-00E2-40BA-B6E8-63695EA59F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AF3A50-A5BF-4E0E-83B2-EFDAA8CC3AE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0436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9D677-4893-4D48-9903-7989DFAB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D4AC7D-DCEE-4B3E-B483-6C30A7490E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7D1696-9550-4603-9AEF-11BBAA0E58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100DE5-AC1E-4FF3-8568-6BF7BA301F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5CDE95-6076-4154-929E-21E94DB4048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0885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664D5C8-1F10-4ED5-B163-85C1B0CA89D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3CB74ED-ACA5-4A29-932E-1497FC52DDE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2A6AE0-9FA7-4044-99AF-84555A36BE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ED6E05-C097-426C-B053-91B37FE490A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5562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71A58-F54F-469F-A16F-963BE20F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366626-E1C2-480D-9387-F283B4276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B53C75-FBF2-46FB-8526-71D40C5CA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F41BE3-E778-448C-B33F-9F2D62A6A6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9C1529-5C03-4F5C-AEF1-1E8B80A6B1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D3735A-134C-412E-A691-09DA0D1629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BEE7C7-1132-4808-84B7-E0F5599B11A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2860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1480A-44BF-441F-9CCC-A2967505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F33E42C-CB33-44DD-8EEC-9F6C88DB8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61F57E-6CFC-4D6C-98A1-EFFC90934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FE4256D-CF8E-44A0-BDC3-320EACBD0D5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E1A29E-21E0-4E4F-B7D2-0A4BEE9679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60BE37-3D51-4EFA-B33F-72166A05C3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157059-6FE1-4AFB-87DE-6A06236141D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0170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1FE63EA-4ADF-490A-BE7C-A94DCF2122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9387" cy="944563"/>
          </a:xfrm>
          <a:prstGeom prst="rect">
            <a:avLst/>
          </a:prstGeom>
          <a:solidFill>
            <a:srgbClr val="B47804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14D659D4-F090-4023-B1C9-86C039707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93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88020A-5158-4261-8D13-79F0C0DEAEA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5725"/>
            <a:ext cx="2346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GB" altLang="cs-CZ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8173E94-F239-4F14-8148-791E2283E5F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5725"/>
            <a:ext cx="319405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GB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77831A2-867A-44E9-876D-95FE1C755B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46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E7F623D2-629C-4DE8-9C92-913B4E8D3793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FFE994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E994"/>
          </a:solidFill>
          <a:latin typeface="Exo" charset="0"/>
          <a:cs typeface="Noto Sans SC Regular" charset="0"/>
        </a:defRPr>
      </a:lvl2pPr>
      <a:lvl3pPr marL="11430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E994"/>
          </a:solidFill>
          <a:latin typeface="Exo" charset="0"/>
          <a:cs typeface="Noto Sans SC Regular" charset="0"/>
        </a:defRPr>
      </a:lvl3pPr>
      <a:lvl4pPr marL="16002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E994"/>
          </a:solidFill>
          <a:latin typeface="Exo" charset="0"/>
          <a:cs typeface="Noto Sans SC Regular" charset="0"/>
        </a:defRPr>
      </a:lvl4pPr>
      <a:lvl5pPr marL="20574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E994"/>
          </a:solidFill>
          <a:latin typeface="Exo" charset="0"/>
          <a:cs typeface="Noto Sans SC Regular" charset="0"/>
        </a:defRPr>
      </a:lvl5pPr>
      <a:lvl6pPr marL="25146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E994"/>
          </a:solidFill>
          <a:latin typeface="Exo" charset="0"/>
          <a:cs typeface="Noto Sans SC Regular" charset="0"/>
        </a:defRPr>
      </a:lvl6pPr>
      <a:lvl7pPr marL="29718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E994"/>
          </a:solidFill>
          <a:latin typeface="Exo" charset="0"/>
          <a:cs typeface="Noto Sans SC Regular" charset="0"/>
        </a:defRPr>
      </a:lvl7pPr>
      <a:lvl8pPr marL="34290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E994"/>
          </a:solidFill>
          <a:latin typeface="Exo" charset="0"/>
          <a:cs typeface="Noto Sans SC Regular" charset="0"/>
        </a:defRPr>
      </a:lvl8pPr>
      <a:lvl9pPr marL="38862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E994"/>
          </a:solidFill>
          <a:latin typeface="Exo" charset="0"/>
          <a:cs typeface="Noto Sans SC Regular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6889F185-EE00-4D19-A28E-56CE1CB8F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93863"/>
            <a:ext cx="10080625" cy="1778000"/>
          </a:xfrm>
          <a:ln/>
        </p:spPr>
        <p:txBody>
          <a:bodyPr tIns="1512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 sz="6000"/>
              <a:t>Továrna                   na cokoli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0D9CC7A3-4A17-4541-AA6B-2F76B7DF9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890588"/>
            <a:ext cx="2160587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749E8EC7-E00C-492C-AE25-16550BF368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Technologie – SLS/DMLS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6E9CF11-2CDA-4CEC-80A9-0EBB3B471C0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971550"/>
            <a:ext cx="5975350" cy="3095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>
                <a:solidFill>
                  <a:srgbClr val="FFFFFF"/>
                </a:solidFill>
              </a:rPr>
              <a:t>Selective Laser Sintering, </a:t>
            </a:r>
            <a:br>
              <a:rPr lang="en-US" altLang="cs-CZ">
                <a:solidFill>
                  <a:srgbClr val="FFFFFF"/>
                </a:solidFill>
              </a:rPr>
            </a:br>
            <a:r>
              <a:rPr lang="en-US" altLang="cs-CZ">
                <a:solidFill>
                  <a:srgbClr val="FFFFFF"/>
                </a:solidFill>
              </a:rPr>
              <a:t>Direct Metal Laser Sintering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spojování (i kovového!) prášku laserem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DMLS (také označováno </a:t>
            </a:r>
            <a:br>
              <a:rPr lang="en-US" altLang="cs-CZ" sz="2400">
                <a:solidFill>
                  <a:srgbClr val="FFFFFF"/>
                </a:solidFill>
              </a:rPr>
            </a:br>
            <a:r>
              <a:rPr lang="en-US" altLang="cs-CZ" sz="2400">
                <a:solidFill>
                  <a:srgbClr val="FFFFFF"/>
                </a:solidFill>
              </a:rPr>
              <a:t>SLM – Selective Laser </a:t>
            </a:r>
            <a:br>
              <a:rPr lang="en-US" altLang="cs-CZ" sz="2400">
                <a:solidFill>
                  <a:srgbClr val="FFFFFF"/>
                </a:solidFill>
              </a:rPr>
            </a:br>
            <a:r>
              <a:rPr lang="en-US" altLang="cs-CZ" sz="2400">
                <a:solidFill>
                  <a:srgbClr val="FFFFFF"/>
                </a:solidFill>
              </a:rPr>
              <a:t>Melting) přímo taví, dobré </a:t>
            </a:r>
            <a:br>
              <a:rPr lang="en-US" altLang="cs-CZ" sz="2400">
                <a:solidFill>
                  <a:srgbClr val="FFFFFF"/>
                </a:solidFill>
              </a:rPr>
            </a:br>
            <a:r>
              <a:rPr lang="en-US" altLang="cs-CZ" sz="2400">
                <a:solidFill>
                  <a:srgbClr val="FFFFFF"/>
                </a:solidFill>
              </a:rPr>
              <a:t>mechanické vlastnosti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34D183CA-3B46-463F-B31E-688E65851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132138"/>
            <a:ext cx="504031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821D1B61-D014-43E6-8E0C-375F4B785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Technologie – speciality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9DB7D428-BDA4-4DC2-8DB9-DFAE64606BF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835025"/>
            <a:ext cx="6624637" cy="4776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Tisk z papíru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lepením jednotlivých listů s vyříznutým tvarem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Vytlačování tryskou skoro čehokoli!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600">
                <a:solidFill>
                  <a:srgbClr val="FFFFFF"/>
                </a:solidFill>
              </a:rPr>
              <a:t>čokoláda, beton, sklo, ...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Živé tkáně a orgány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600">
                <a:solidFill>
                  <a:srgbClr val="FFFFFF"/>
                </a:solidFill>
              </a:rPr>
              <a:t>dříve pouze “lešení” pro růst, nyní přímo!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Možnost odlití do vytisknuté formy či lost-PLA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6E6957C4-4861-4A29-87FA-0FF4CC9C2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1187450"/>
            <a:ext cx="270827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04E6A7A4-504A-4D32-B750-CBCB9B7F8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125788"/>
            <a:ext cx="27003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6D86B460-437F-4178-9D2D-07C0056B6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- řízení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9E089E44-4BCC-4A68-B880-C6660AE6087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769938"/>
            <a:ext cx="8999537" cy="1282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V podstatě CNC, různé pohybové mechanismy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kartézský, Delta, CoreXY, ...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1E33A6AF-977B-4AF6-8778-BAADAA5C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184400"/>
            <a:ext cx="2671762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09D70D96-1685-4262-BB57-CE0BE4329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197100"/>
            <a:ext cx="316865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01A426EC-3DF6-4196-8897-F5A9DC54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2203450"/>
            <a:ext cx="2592387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1ACD89C1-E8D9-4746-B6E2-A3858594C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– Direct vs Bowden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BBC3A07-51B6-41B9-A231-827C669FC3B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769938"/>
            <a:ext cx="8999537" cy="1282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Extruder buď na tiskové hlavě, nebo bokem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direct lepší pro flexibilní materiály, ale vyžaduje pevnější rám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B5596E16-4222-4B77-AC8E-519A1332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2303463"/>
            <a:ext cx="64166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AA44CBA4-E3DB-4906-81F8-B1CA99383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3233738"/>
            <a:ext cx="2801938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Rectangle 2">
            <a:extLst>
              <a:ext uri="{FF2B5EF4-FFF2-40B4-BE49-F238E27FC236}">
                <a16:creationId xmlns:a16="http://schemas.microsoft.com/office/drawing/2014/main" id="{5B08822B-F0BA-469B-9FE7-2B3084F73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- řízení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C3663C6-5719-4166-86BD-C8E680BF972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949325"/>
            <a:ext cx="7488237" cy="4559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>
                <a:solidFill>
                  <a:srgbClr val="FFFFFF"/>
                </a:solidFill>
              </a:rPr>
              <a:t>Osy X, Y, Z, E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>
                <a:solidFill>
                  <a:srgbClr val="FFFFFF"/>
                </a:solidFill>
              </a:rPr>
              <a:t>Pohyb krokovými motory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open vs closed loop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>
                <a:solidFill>
                  <a:srgbClr val="FFFFFF"/>
                </a:solidFill>
              </a:rPr>
              <a:t>Teplota (tryska, podložka)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silně závislá na materiálu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PWM &amp; PID řízení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>
                <a:solidFill>
                  <a:srgbClr val="FFFFFF"/>
                </a:solidFill>
              </a:rPr>
              <a:t>Firmware interpretuje gcode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plánuje pohyby, sleduje dodržení limitů rychlosti, ...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01017177-E8EF-4E35-86DD-86DDBAFE6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863600"/>
            <a:ext cx="20161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23B5A86D-9DDB-446A-9DE4-77F84CDA3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863600"/>
            <a:ext cx="20161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0FE604EC-D1BD-40DA-A47D-1AA04111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2640013"/>
            <a:ext cx="3162300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C418CC10-27F2-4616-A7F8-86E0DB61C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1624013"/>
            <a:ext cx="2835275" cy="2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BBC9F98A-81B8-4B5B-BB63-60CF034AA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- materiály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63678A3-3B2D-4881-8256-34793893E6D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779463"/>
            <a:ext cx="9504362" cy="4899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>
                <a:solidFill>
                  <a:srgbClr val="FFFFFF"/>
                </a:solidFill>
              </a:rPr>
              <a:t>PLA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nejčastější, snadný tisk, nízká teplotní odolnost, křehký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“bioplast” (výroba ze škrobu), teoreticky biorozložitelný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>
                <a:solidFill>
                  <a:srgbClr val="FFFFFF"/>
                </a:solidFill>
              </a:rPr>
              <a:t>ABS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dobré mech. vlastnosti, obtížný tisk (značně se smršťuje)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>
                <a:solidFill>
                  <a:srgbClr val="FFFFFF"/>
                </a:solidFill>
              </a:rPr>
              <a:t>PETG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“to nejlepší z PLA a ABS”, dobrá soudržnost vrstev, tahá nitky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>
                <a:solidFill>
                  <a:srgbClr val="FFFFFF"/>
                </a:solidFill>
              </a:rPr>
              <a:t>TPU, Nylon, PC, HIPS, PVA, ASA, PEEK, Ultem, ...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FBB25315-AF69-45D6-97CC-22E6316A3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– materiály, výplně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6D5583A-5527-4E7E-B911-CC0FE418915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949325"/>
            <a:ext cx="8999537" cy="4559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Dřevo (nejčastěji u PLA)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Svítící ve tmě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Carbon Fiber (typicky 20%)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značně zvýší tuhost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velice abrazivní! (žere trysky, nutná tvrzená)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Diamant (syntetický)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Různá aditiva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třpytky, ale i např. zpomalovač hoření, ...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F67C22EE-5967-452E-98B9-20B6CF8B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058863"/>
            <a:ext cx="170497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828CE8A2-B360-4E76-B03E-4C4A6E8E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3168650"/>
            <a:ext cx="2947988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CC7FF413-494F-4927-9EF7-395A607D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055688"/>
            <a:ext cx="2586038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D5EA2713-73CE-40C8-966A-7F410DE98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– některá nastavení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5A46827-2F7A-43D2-B468-17692347CCA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647700"/>
            <a:ext cx="5472112" cy="3311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>
                <a:solidFill>
                  <a:srgbClr val="FFFFFF"/>
                </a:solidFill>
              </a:rPr>
              <a:t>Kalibrace os (kroky/mm)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>
                <a:solidFill>
                  <a:srgbClr val="FFFFFF"/>
                </a:solidFill>
              </a:rPr>
              <a:t>Kalibrace roviny podložky! 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často automatický senzor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>
                <a:solidFill>
                  <a:srgbClr val="FFFFFF"/>
                </a:solidFill>
              </a:rPr>
              <a:t>Průměr trysky (typ. 0.4mm)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>
                <a:solidFill>
                  <a:srgbClr val="FFFFFF"/>
                </a:solidFill>
              </a:rPr>
              <a:t>Rychlost, zrychlení, jerk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83A78018-772B-44E7-937D-7E159516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886200"/>
            <a:ext cx="55245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9BACBA49-A152-4A59-A621-E04105C18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006475"/>
            <a:ext cx="4151313" cy="27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8DBB66C0-E85D-48B8-91F4-346A6A599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– některá nastavení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267943B-2003-4F37-B5A6-F4D9CCBD3CE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733425"/>
            <a:ext cx="8999537" cy="2435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Tloušťka stěn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Infill (výplň)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šetří materiál, “lešení” pro položení vrchních vrstev, pevnost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pro pevnost lepší tlustší stěny než extra vysoký infill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9615AF75-F111-4038-8CDF-2240BE538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3095625"/>
            <a:ext cx="48895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A6B926E9-01E3-4421-8FCA-E91A962FA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– některá nastavení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AD8E63B-6365-4368-AB98-E99D756E455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936625"/>
            <a:ext cx="5616575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>
                <a:solidFill>
                  <a:srgbClr val="FFFFFF"/>
                </a:solidFill>
              </a:rPr>
              <a:t>Retrakce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“zatažení” materiálu při netiskovém přesunu (typ. 1-5 mm)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>
                <a:solidFill>
                  <a:srgbClr val="FFFFFF"/>
                </a:solidFill>
              </a:rPr>
              <a:t>Chlazení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závisí na materiálu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některé materiály (ABS) naopak vyžadují vyhřívanou komoru!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157283F9-8421-4DDC-AB58-0CA85AC7E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568575"/>
            <a:ext cx="3743325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F2E27688-53F8-4677-8DD8-364ABEDF7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Aditivní výroba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3ECCE64B-F2AF-47A7-8E2F-E0762E243BC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327150"/>
            <a:ext cx="4535487" cy="32877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cs-CZ">
                <a:solidFill>
                  <a:srgbClr val="FFFFFF"/>
                </a:solidFill>
              </a:rPr>
              <a:t>Řezání, vrtání, obrábění = subtraktivní, nežádoucí materiál odebíráme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cs-CZ">
                <a:solidFill>
                  <a:srgbClr val="FFFFFF"/>
                </a:solidFill>
              </a:rPr>
              <a:t>3D tisk = aditivní, materiál přidáváme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B216FFE2-0930-4AC5-A6EA-53836658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047750"/>
            <a:ext cx="32162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C3EB3A5-5D95-4737-A802-D6C406C9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384550"/>
            <a:ext cx="3211512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8B6C2EB1-DD50-4E46-B0D4-BB87093FA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– některá nastavení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C50BCEB6-28B1-4FAB-933C-22A023656BF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877888"/>
            <a:ext cx="5975350" cy="2355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>
                <a:solidFill>
                  <a:srgbClr val="FFFFFF"/>
                </a:solidFill>
              </a:rPr>
              <a:t>Podpory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nelze tisknout “do vzduchu”, tisk převisů </a:t>
            </a:r>
            <a:br>
              <a:rPr lang="en-US" altLang="cs-CZ" sz="2400">
                <a:solidFill>
                  <a:srgbClr val="FFFFFF"/>
                </a:solidFill>
              </a:rPr>
            </a:br>
            <a:r>
              <a:rPr lang="en-US" altLang="cs-CZ" sz="2400">
                <a:solidFill>
                  <a:srgbClr val="FFFFFF"/>
                </a:solidFill>
              </a:rPr>
              <a:t>na podpory s malou vertikální mezerou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ne vždy nutné, schopnost přemostit!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podpory se následně odlomí či rozpustí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136CBB6D-74E0-402A-B03F-14B25B181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416300"/>
            <a:ext cx="5446712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431D6190-EDE5-4982-9797-72CE30E6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36625"/>
            <a:ext cx="23034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459B6238-A53A-426C-8187-D87853EED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79775"/>
            <a:ext cx="2303463" cy="228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4CA1F1EF-58D6-4C32-8D01-F0F4351FB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FDM – některá nastavení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81FAEA63-0CB5-42F1-8A7A-775854D256F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890588"/>
            <a:ext cx="9072562" cy="13160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Vázový (spirálový) mód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bezešvý tisk o tloušťce jedné linky</a:t>
            </a:r>
            <a:br>
              <a:rPr lang="en-US" altLang="cs-CZ" sz="2400">
                <a:solidFill>
                  <a:srgbClr val="FFFFFF"/>
                </a:solidFill>
              </a:rPr>
            </a:br>
            <a:r>
              <a:rPr lang="en-US" altLang="cs-CZ" sz="2400">
                <a:solidFill>
                  <a:srgbClr val="FFFFFF"/>
                </a:solidFill>
              </a:rPr>
              <a:t>(plynulé zvedání místo vrstev)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89D13C8-2E08-41A8-8283-9B9C582C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484438"/>
            <a:ext cx="30241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E6B47CB4-3D47-4D9A-B513-FCE90AED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2484438"/>
            <a:ext cx="40401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8FFD32AD-B68D-405A-9454-7B5B77801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Vícebarevný tisk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F47A432-6CE5-4C96-8668-611427AB2B5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804863"/>
            <a:ext cx="5543550" cy="39830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>
                <a:solidFill>
                  <a:srgbClr val="FFFFFF"/>
                </a:solidFill>
              </a:rPr>
              <a:t>Jen u některých technologií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např. SLA, SLS nedokážou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>
                <a:solidFill>
                  <a:srgbClr val="FFFFFF"/>
                </a:solidFill>
              </a:rPr>
              <a:t>U FDM jednoduše výměnou na určité vrstvě, nebo: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více trysek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multiplexer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míchací tryska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398E53DE-13C8-42F5-9253-D1DB327C1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936625"/>
            <a:ext cx="3840162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D8930EF9-65B8-4D67-ABA8-5DDAEEB6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276600"/>
            <a:ext cx="3319462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393D265-304F-4468-B9F4-FE79C2C3D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3113088"/>
            <a:ext cx="23590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54C88A23-3A77-421A-B216-68BCE124A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Limity 3D tisku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E2C3CDD9-FDA5-42FE-96BD-6C5A808D4DC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039813"/>
            <a:ext cx="8999537" cy="4378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Drahé škálování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Rozlišení, kvalita povrchu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horizontální dáno např. průměrem trysky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vertikální – výška vrstvy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Anizotropní vlastnosti, Z-seam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+ často horší mech. vlastnosti než původní materiál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Potřeba podpor, případně vysypání prášku/vylití pryskyřice z dutin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6DA0FD0D-C506-4597-B75A-9DC6CA35E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1062038"/>
            <a:ext cx="2921000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DC391FB5-12CA-421C-BED1-772C69CF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1317625"/>
            <a:ext cx="3565525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474BDC57-54B5-4B4A-9FD8-48E53BF0BE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49238"/>
            <a:ext cx="10080625" cy="1308101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Uplatnění a unikátní vlastnosti 3D tisku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B683803-391F-4C81-ABA9-5F8F085F062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209675"/>
            <a:ext cx="8999537" cy="403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Koníček :)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Rapidní prototypování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od návrhu po hotový výrobek v řádu hodin!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Filmové/divadelní rekvizity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Odlehčené komplexní struktury nemožné jinak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lehčí &amp; pevnější díly, kanálky pro kapalinové chlazení, ...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Nerozebiratelné pohyblivé spoje či mechanismy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3EEB731D-94A9-44AC-94A0-5515E247B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49238"/>
            <a:ext cx="10080625" cy="1308101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Uplatnění a unikátní vlastnosti 3D tisku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231C5A00-C46B-4C1E-8CB8-CDCEFB79906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904875"/>
            <a:ext cx="6692900" cy="44307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Oprava/náhrada nedostupných dílů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Řešení na míru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i protézy a lékařské implantáty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Cosplay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Specializované laboratorní či jiné vybavení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Tisknuté dokonale padnoucí boty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E283654A-78E4-4A8E-BD70-2B5CFB183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3743325"/>
            <a:ext cx="2740025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D38FF307-FDCB-4981-89ED-50915415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655763"/>
            <a:ext cx="3248025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542C9B38-7D82-41D3-9543-FF44F5B35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49238"/>
            <a:ext cx="10080625" cy="1308101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Uplatnění a unikátní vlastnosti 3D tisku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7107D99-2AC2-45B7-B8F9-016CA080A83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236663"/>
            <a:ext cx="6408737" cy="39830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>
                <a:solidFill>
                  <a:srgbClr val="FFFFFF"/>
                </a:solidFill>
              </a:rPr>
              <a:t>Tiskárna na ISS (s recyklací!)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>
                <a:solidFill>
                  <a:srgbClr val="FFFFFF"/>
                </a:solidFill>
              </a:rPr>
              <a:t>Raketové motory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SpaceX Raptor, Rocket Lab Rutherford, ...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>
                <a:solidFill>
                  <a:srgbClr val="FFFFFF"/>
                </a:solidFill>
              </a:rPr>
              <a:t>Letecký průmysl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Těží z poměru pevnost/hmotnost vhodně navržených struktur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E35B360D-5936-4656-8433-A36327EF6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655763"/>
            <a:ext cx="25336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84E54B8F-ABC7-4F29-8726-6A7BEE11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558925"/>
            <a:ext cx="3513138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id="{61091016-4433-40C7-ADC8-3AA9B9F6A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Můj 3D tisk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A0D89EF-F030-4A8B-91A6-AEC698356BE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187450"/>
            <a:ext cx="7056437" cy="4083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Tiskárna Creality Ender-3 (~4500 Kč)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“levná čína”, ale s dodržením pár drobností tiskne výborně od výroby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ohromně populární, velká komunita výhodou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Od července 2018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první 4 měsíce prakticky nonstop tisk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Pár drobných upgradů, spousta tisknutých vychytávek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4959BCB6-BA0C-4E2E-BBB6-7CB24452CFC9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>
          <a:xfrm>
            <a:off x="503238" y="949325"/>
            <a:ext cx="7272337" cy="4559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28224"/>
          <a:lstStyle/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Kalibrace (teplotní věž, retrakce, …)</a:t>
            </a:r>
          </a:p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“Torture testy”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záměrně náročné, testují limity schopností tiskárny</a:t>
            </a:r>
          </a:p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“Stunty”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věci nevyrobitelné jinak</a:t>
            </a:r>
          </a:p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Dárky</a:t>
            </a:r>
          </a:p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Vylepšení/opravy domácnosti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madlo na balkon, stínítko na světlo, ...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13132AD5-25BE-4F05-BA44-8597E37F7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3600450"/>
            <a:ext cx="2681288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C895AA99-CE3E-4C3B-A6BD-1E30F449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00338"/>
            <a:ext cx="172878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Rectangle 4">
            <a:extLst>
              <a:ext uri="{FF2B5EF4-FFF2-40B4-BE49-F238E27FC236}">
                <a16:creationId xmlns:a16="http://schemas.microsoft.com/office/drawing/2014/main" id="{6BABAF5F-2AFA-4A89-BD74-66C6B606F5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0080625" cy="809625"/>
          </a:xfrm>
          <a:prstGeom prst="rect">
            <a:avLst/>
          </a:prstGeom>
          <a:solidFill>
            <a:srgbClr val="B47804">
              <a:alpha val="39999"/>
            </a:srgbClr>
          </a:solidFill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1088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Můj 3D tisk – co tisknu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8ABD7D99-E7A9-40A0-A730-23239D2F0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936625"/>
            <a:ext cx="191452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91CCABE7-32ED-48B7-92C9-30FA401D3224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>
          <a:xfrm>
            <a:off x="503238" y="869950"/>
            <a:ext cx="7704137" cy="2154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28224"/>
          <a:lstStyle/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Spousta věcí pro náš studentský spolek UP Crowd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řád termonukleární střely, mikroskopy k rozdávání, adaptér k napouštění balonků, ...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B5F472FD-E830-4BA7-9702-ACEEC1CA23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0080625" cy="809625"/>
          </a:xfrm>
          <a:prstGeom prst="rect">
            <a:avLst/>
          </a:prstGeom>
          <a:solidFill>
            <a:srgbClr val="B47804">
              <a:alpha val="39999"/>
            </a:srgbClr>
          </a:solidFill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1088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Můj 3D tisk – co tisknu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18F87B86-870E-4AD6-819C-5B5819AF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936625"/>
            <a:ext cx="1766888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7F682301-B474-4F08-A5E2-AFA85E4E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3384550"/>
            <a:ext cx="178435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7D48C328-268F-4C84-BE7A-F9643249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240088"/>
            <a:ext cx="3071813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74B0BD14-E2A1-41CC-9617-BBA08BC7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419475"/>
            <a:ext cx="212407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45EE26D0-53AD-4E06-AF0C-6471E5DC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3419475"/>
            <a:ext cx="212407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FA07BFDD-A76E-45FE-94CA-099431585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Proces 3D tisku (FDM)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82CF522-936F-4155-A945-C23BBDC6F9A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898525"/>
            <a:ext cx="7199312" cy="4718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Získání/tvorba modelu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CAD, 3D sken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spousta zdrojů online, např. Thingiverse, MyMiniFactory, ...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Slicer – příprava instrukcí pro tiskárnu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typicky gcode, používaný i u CNC, laserů, ...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Nahrát do tiskárny a tisknout :)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Postprocessing – odlamování podpor, barvení, ...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45AD7C74-6D4D-460D-9731-A489FCD3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900113"/>
            <a:ext cx="202247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947A3F7-6E10-4263-AD2F-3F70AF212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2587625"/>
            <a:ext cx="2894013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BDFFDDA0-6960-419C-B205-9EEE11916E76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>
          <a:xfrm>
            <a:off x="503238" y="857250"/>
            <a:ext cx="4608512" cy="2095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28224"/>
          <a:lstStyle/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Lithophane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fotka tisknutá jako výšková mapa, obrázek vytvoří propuštěné světlo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CBE772A-101B-4994-84A5-908DE472AF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0080625" cy="809625"/>
          </a:xfrm>
          <a:prstGeom prst="rect">
            <a:avLst/>
          </a:prstGeom>
          <a:solidFill>
            <a:srgbClr val="B47804">
              <a:alpha val="39999"/>
            </a:srgbClr>
          </a:solidFill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1088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Můj 3D tisk – co tisknu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43A35946-2D6D-4C99-830C-8FF99BD7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1036638"/>
            <a:ext cx="4398963" cy="43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ADD0C92D-1F8D-419A-AB72-CA720100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878138"/>
            <a:ext cx="3527425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34C6C398-45C6-4771-8F0D-8F034638E36B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>
          <a:xfrm>
            <a:off x="503238" y="2354263"/>
            <a:ext cx="4751387" cy="91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28224"/>
          <a:lstStyle/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Drobná i zásadnější vylepšení tiskárny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29269EE6-A2F9-4D78-AE35-D66285E676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0080625" cy="809625"/>
          </a:xfrm>
          <a:prstGeom prst="rect">
            <a:avLst/>
          </a:prstGeom>
          <a:solidFill>
            <a:srgbClr val="B47804">
              <a:alpha val="39999"/>
            </a:srgbClr>
          </a:solidFill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1088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Můj 3D tisk – co tisknu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0C1CC78F-82E6-4E44-A005-A089AA73F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971550"/>
            <a:ext cx="3673475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D210B089-303B-41F9-85BC-4D6A2DCB0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327400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D802935E-149D-402F-B4A3-A04B4C7E1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3332163"/>
            <a:ext cx="3114675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9CF7703C-D7D1-45FC-9B0E-1D753CEE4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2074863"/>
            <a:ext cx="2425700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0354CA4B-BCFD-4DF7-AC06-3CCC368063AA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>
          <a:xfrm>
            <a:off x="503238" y="869950"/>
            <a:ext cx="7704137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28224"/>
          <a:lstStyle/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Různé další opravy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opěrka brýlí, madlo ledničky, kolečko do kráječe, ...</a:t>
            </a:r>
          </a:p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Rychlé nouzovky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krabička na kontaktní čočky za 45 minut!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EAE5F18F-6599-45E8-BE34-92B235A4B7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0080625" cy="809625"/>
          </a:xfrm>
          <a:prstGeom prst="rect">
            <a:avLst/>
          </a:prstGeom>
          <a:solidFill>
            <a:srgbClr val="B47804">
              <a:alpha val="39999"/>
            </a:srgbClr>
          </a:solidFill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1088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Můj 3D tisk – co tisknu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299C6CF3-04E4-48F4-9D1D-5E01A6900798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>
          <a:xfrm>
            <a:off x="503238" y="869950"/>
            <a:ext cx="7704137" cy="4718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28224"/>
          <a:lstStyle/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Speciální maska k měření na laseru</a:t>
            </a:r>
          </a:p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Model detektoru, který vyvíjíme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užitečný pro demonstrace i mechanické zkoušky</a:t>
            </a:r>
          </a:p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Díly držáku a vysokonapěťové svorky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ABS (a možná PETG?) radiačně odolné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ABS díly přežily 1 rok na urychlovači LHC, </a:t>
            </a:r>
            <a:b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~7cm od svazku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2B761D27-9A79-4920-9486-E4B3C931C3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0080625" cy="809625"/>
          </a:xfrm>
          <a:prstGeom prst="rect">
            <a:avLst/>
          </a:prstGeom>
          <a:solidFill>
            <a:srgbClr val="B47804">
              <a:alpha val="39999"/>
            </a:srgbClr>
          </a:solidFill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1088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Můj 3D tisk – co tisknu</a:t>
            </a: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FB5232A7-BA34-4811-B895-FC2EDC37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763713"/>
            <a:ext cx="18161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7BE15AF3-1922-46A4-937C-8E432B2A3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906463"/>
            <a:ext cx="19113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E0865743-3530-4354-9E5D-133CF4C20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3240088"/>
            <a:ext cx="224155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7BA9DF1F-BD4F-4E72-B117-E83D5C0DFD5B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>
          <a:xfrm>
            <a:off x="503238" y="1012825"/>
            <a:ext cx="4535487" cy="2571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28224"/>
          <a:lstStyle/>
          <a:p>
            <a:pPr marL="215900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cs-CZ" sz="3200" b="0">
                <a:solidFill>
                  <a:srgbClr val="FFFFFF"/>
                </a:solidFill>
                <a:latin typeface="Arial" panose="020B0604020202020204" pitchFamily="34" charset="0"/>
              </a:rPr>
              <a:t>Cokoli si vymodeluju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schopnost vytvořit vlastní fyzický objekt z libovoného nápadu dává tisku nový rozměr</a:t>
            </a:r>
          </a:p>
          <a:p>
            <a:pPr marL="431800" lvl="1" indent="-215900" algn="l">
              <a:lnSpc>
                <a:spcPct val="93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cs-CZ" sz="2400" b="0">
                <a:solidFill>
                  <a:srgbClr val="FFFFFF"/>
                </a:solidFill>
                <a:latin typeface="Arial" panose="020B0604020202020204" pitchFamily="34" charset="0"/>
              </a:rPr>
              <a:t>CAD není tak těžký ;)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2CAB1C69-7D57-4D42-89E8-2CF0C7B2FD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0080625" cy="809625"/>
          </a:xfrm>
          <a:prstGeom prst="rect">
            <a:avLst/>
          </a:prstGeom>
          <a:solidFill>
            <a:srgbClr val="B47804">
              <a:alpha val="39999"/>
            </a:srgbClr>
          </a:solidFill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1088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Můj 3D tisk – co tisknu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8213BD8E-71AF-4733-8ECC-E7090743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762250"/>
            <a:ext cx="500380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FEFCD195-BEBE-4514-8557-4DA12A25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586163"/>
            <a:ext cx="3132138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A5C9F8E2-7224-4D3A-B384-FDA1E161C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90650"/>
            <a:ext cx="395605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384FF854-599E-4DDE-8E4C-E952C58E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830263"/>
            <a:ext cx="3389312" cy="118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74AE9D2E-29C7-4B7E-88B7-3914AE3C510C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>
          <a:xfrm>
            <a:off x="503238" y="2376488"/>
            <a:ext cx="9072562" cy="1655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54684"/>
          <a:lstStyle/>
          <a:p>
            <a:pPr>
              <a:lnSpc>
                <a:spcPct val="93000"/>
              </a:lnSpc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6200" b="0">
                <a:solidFill>
                  <a:srgbClr val="FFFFFF"/>
                </a:solidFill>
                <a:latin typeface="Arial" panose="020B0604020202020204" pitchFamily="34" charset="0"/>
              </a:rPr>
              <a:t>Děkuji za pozornost!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28DAB49-D2F9-407D-9751-CB412A9CAA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0080625" cy="809625"/>
          </a:xfrm>
          <a:prstGeom prst="rect">
            <a:avLst/>
          </a:prstGeom>
          <a:solidFill>
            <a:srgbClr val="B47804">
              <a:alpha val="39999"/>
            </a:srgbClr>
          </a:solidFill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1088" rIns="0" bIns="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Konec prezentace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E503C36C-B819-4130-B409-C9A4AA9AA0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Gcode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AFD19F70-9B66-4B07-A6C2-7C3171F04AE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671513"/>
            <a:ext cx="9072562" cy="2568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Velmi jednoduchý kód instrukcí pro tiskárnu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ve stylu “zahřej se na 215°C”, “pohni se na souřadnice X,Y,Z,E”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jednoduché pohyby/inicializace velmi snadno napíšete ručně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33089C58-4C44-4C1B-A938-86ADA50D9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2603500"/>
            <a:ext cx="5256213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646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9pPr>
          </a:lstStyle>
          <a:p>
            <a:r>
              <a:rPr lang="en-US" altLang="cs-CZ" sz="1300">
                <a:solidFill>
                  <a:srgbClr val="FFFFFF"/>
                </a:solidFill>
              </a:rPr>
              <a:t>G21 </a:t>
            </a:r>
            <a:r>
              <a:rPr lang="en-US" altLang="cs-CZ" sz="1300">
                <a:solidFill>
                  <a:srgbClr val="999999"/>
                </a:solidFill>
              </a:rPr>
              <a:t>; metric units</a:t>
            </a:r>
          </a:p>
          <a:p>
            <a:r>
              <a:rPr lang="en-US" altLang="cs-CZ" sz="1300">
                <a:solidFill>
                  <a:srgbClr val="FFFFFF"/>
                </a:solidFill>
              </a:rPr>
              <a:t>M82 </a:t>
            </a:r>
            <a:r>
              <a:rPr lang="en-US" altLang="cs-CZ" sz="1300">
                <a:solidFill>
                  <a:srgbClr val="999999"/>
                </a:solidFill>
              </a:rPr>
              <a:t>; absolute extrusion mode</a:t>
            </a:r>
          </a:p>
          <a:p>
            <a:r>
              <a:rPr lang="en-US" altLang="cs-CZ" sz="1300">
                <a:solidFill>
                  <a:srgbClr val="FF8000"/>
                </a:solidFill>
              </a:rPr>
              <a:t>M190 S60 </a:t>
            </a:r>
            <a:r>
              <a:rPr lang="en-US" altLang="cs-CZ" sz="1300">
                <a:solidFill>
                  <a:srgbClr val="999999"/>
                </a:solidFill>
              </a:rPr>
              <a:t>; Wait for Heat Bed temperature</a:t>
            </a:r>
          </a:p>
          <a:p>
            <a:r>
              <a:rPr lang="en-US" altLang="cs-CZ" sz="1300">
                <a:solidFill>
                  <a:srgbClr val="FF8000"/>
                </a:solidFill>
              </a:rPr>
              <a:t>M109 S215.0 </a:t>
            </a:r>
            <a:r>
              <a:rPr lang="en-US" altLang="cs-CZ" sz="1300">
                <a:solidFill>
                  <a:srgbClr val="999999"/>
                </a:solidFill>
              </a:rPr>
              <a:t>; Wait for Extruder temperature</a:t>
            </a:r>
          </a:p>
          <a:p>
            <a:r>
              <a:rPr lang="en-US" altLang="cs-CZ" sz="1300">
                <a:solidFill>
                  <a:srgbClr val="FF0000"/>
                </a:solidFill>
              </a:rPr>
              <a:t>G28 </a:t>
            </a:r>
            <a:r>
              <a:rPr lang="en-US" altLang="cs-CZ" sz="1300">
                <a:solidFill>
                  <a:srgbClr val="999999"/>
                </a:solidFill>
              </a:rPr>
              <a:t>; Home all axes</a:t>
            </a:r>
          </a:p>
          <a:p>
            <a:r>
              <a:rPr lang="en-US" altLang="cs-CZ" sz="1300">
                <a:solidFill>
                  <a:srgbClr val="FFE994"/>
                </a:solidFill>
              </a:rPr>
              <a:t>G0 Z2 F120</a:t>
            </a:r>
            <a:r>
              <a:rPr lang="en-US" altLang="cs-CZ" sz="1300">
                <a:solidFill>
                  <a:srgbClr val="FFFFFF"/>
                </a:solidFill>
              </a:rPr>
              <a:t> </a:t>
            </a:r>
            <a:r>
              <a:rPr lang="en-US" altLang="cs-CZ" sz="1300">
                <a:solidFill>
                  <a:srgbClr val="999999"/>
                </a:solidFill>
              </a:rPr>
              <a:t>; Move Z Axis up little to prevent scratching of Heat Bed</a:t>
            </a:r>
          </a:p>
          <a:p>
            <a:r>
              <a:rPr lang="en-US" altLang="cs-CZ" sz="1300">
                <a:solidFill>
                  <a:srgbClr val="FFFFFF"/>
                </a:solidFill>
              </a:rPr>
              <a:t>G92 E0 </a:t>
            </a:r>
            <a:r>
              <a:rPr lang="en-US" altLang="cs-CZ" sz="1300">
                <a:solidFill>
                  <a:srgbClr val="999999"/>
                </a:solidFill>
              </a:rPr>
              <a:t>; Reset Extruder</a:t>
            </a:r>
          </a:p>
          <a:p>
            <a:r>
              <a:rPr lang="en-US" altLang="cs-CZ" sz="1300">
                <a:solidFill>
                  <a:srgbClr val="999999"/>
                </a:solidFill>
              </a:rPr>
              <a:t>;LAYER_COUNT:50</a:t>
            </a:r>
          </a:p>
          <a:p>
            <a:r>
              <a:rPr lang="en-US" altLang="cs-CZ" sz="1300">
                <a:solidFill>
                  <a:srgbClr val="999999"/>
                </a:solidFill>
              </a:rPr>
              <a:t>;LAYER:0</a:t>
            </a:r>
          </a:p>
          <a:p>
            <a:r>
              <a:rPr lang="en-US" altLang="cs-CZ" sz="1300">
                <a:solidFill>
                  <a:srgbClr val="FFE994"/>
                </a:solidFill>
              </a:rPr>
              <a:t>G0 F8400 X67.46 Y62.556 Z0.2</a:t>
            </a:r>
          </a:p>
          <a:p>
            <a:r>
              <a:rPr lang="en-US" altLang="cs-CZ" sz="1300">
                <a:solidFill>
                  <a:srgbClr val="999999"/>
                </a:solidFill>
              </a:rPr>
              <a:t>;TYPE:SKIRT</a:t>
            </a:r>
          </a:p>
          <a:p>
            <a:r>
              <a:rPr lang="en-US" altLang="cs-CZ" sz="1300">
                <a:solidFill>
                  <a:srgbClr val="FFE994"/>
                </a:solidFill>
              </a:rPr>
              <a:t>G1 F1500 E0.04158</a:t>
            </a:r>
          </a:p>
          <a:p>
            <a:r>
              <a:rPr lang="en-US" altLang="cs-CZ" sz="1300">
                <a:solidFill>
                  <a:srgbClr val="FFE994"/>
                </a:solidFill>
              </a:rPr>
              <a:t>G1 F900 X67.772 Y62.186 E0.05767</a:t>
            </a:r>
          </a:p>
          <a:p>
            <a:r>
              <a:rPr lang="en-US" altLang="cs-CZ" sz="1300">
                <a:solidFill>
                  <a:srgbClr val="FFE994"/>
                </a:solidFill>
              </a:rPr>
              <a:t>G1 X68.238 Y61.69 E0.08031</a:t>
            </a:r>
          </a:p>
          <a:p>
            <a:r>
              <a:rPr lang="en-US" altLang="cs-CZ" sz="1300">
                <a:solidFill>
                  <a:srgbClr val="FFE994"/>
                </a:solidFill>
              </a:rPr>
              <a:t>G1 X68.595 Y61.348 E0.09675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F1515993-43B6-4BA2-A324-9E270D5BAC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Trocha historie...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18CBCA9-9F4E-46B3-805C-F3D34AB427E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096963"/>
            <a:ext cx="8999537" cy="3749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Počátky v 80. letech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nejprve SLA (vytvrzování pryskyřice)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dále FDM – pokládání taveného plastu (především Stratasys)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následovaly další (tisk z kovového prášku, ...)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Velký rozmach od 2009 (vypršení FDM patentu)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600">
                <a:solidFill>
                  <a:srgbClr val="FFFFFF"/>
                </a:solidFill>
              </a:rPr>
              <a:t>vznik “RepRap” komunity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600">
                <a:solidFill>
                  <a:srgbClr val="FFFFFF"/>
                </a:solidFill>
              </a:rPr>
              <a:t>rozšíření do hobby sféry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CFDBABA8-BE40-44D3-B729-B19B8BEBFB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RepRap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5D8C8DE9-408F-4C93-9216-D39FEA5D054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019175"/>
            <a:ext cx="8999537" cy="3902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Replicating Rapid Prototyper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2005 zaožil Adrian Bowyer, cílem “sebereplikující stroj”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rychlá orientace na 3D tisk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>
                <a:solidFill>
                  <a:srgbClr val="FFFFFF"/>
                </a:solidFill>
              </a:rPr>
              <a:t>Vývoj 3D tiskáren</a:t>
            </a:r>
            <a:br>
              <a:rPr lang="en-US" altLang="cs-CZ">
                <a:solidFill>
                  <a:srgbClr val="FFFFFF"/>
                </a:solidFill>
              </a:rPr>
            </a:br>
            <a:r>
              <a:rPr lang="en-US" altLang="cs-CZ">
                <a:solidFill>
                  <a:srgbClr val="FFFFFF"/>
                </a:solidFill>
              </a:rPr>
              <a:t>schopných tisknout</a:t>
            </a:r>
            <a:br>
              <a:rPr lang="en-US" altLang="cs-CZ">
                <a:solidFill>
                  <a:srgbClr val="FFFFFF"/>
                </a:solidFill>
              </a:rPr>
            </a:br>
            <a:r>
              <a:rPr lang="en-US" altLang="cs-CZ">
                <a:solidFill>
                  <a:srgbClr val="FFFFFF"/>
                </a:solidFill>
              </a:rPr>
              <a:t>své vlastní díly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Především mechanické</a:t>
            </a:r>
            <a:br>
              <a:rPr lang="en-US" altLang="cs-CZ" sz="2400">
                <a:solidFill>
                  <a:srgbClr val="FFFFFF"/>
                </a:solidFill>
              </a:rPr>
            </a:br>
            <a:r>
              <a:rPr lang="en-US" altLang="cs-CZ" sz="2400">
                <a:solidFill>
                  <a:srgbClr val="FFFFFF"/>
                </a:solidFill>
              </a:rPr>
              <a:t>díly, ale např. i PCB!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8629F853-0681-43E4-8CB3-2CEE7278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952750"/>
            <a:ext cx="5400675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E24CE9AD-433C-4E10-AB10-F2F508BCA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49238"/>
            <a:ext cx="10080625" cy="1308101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Jedny z nejúspěšnějších tiskáren: Průša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DC4350E-AC13-4D62-8537-FA3F00BB78D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773113"/>
            <a:ext cx="6696075" cy="4826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Průšovy tiskárny vychází z RepRap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začal vylepšením RepRap tiskárny “Mendel”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dnes &gt; 150 000 vyrobených tiskáren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nejrychleji rostoucí technologická firma ve střední evropě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stále tisknuté díly, možnost snadných upgradů</a:t>
            </a:r>
          </a:p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>
                <a:solidFill>
                  <a:srgbClr val="FFFFFF"/>
                </a:solidFill>
              </a:rPr>
              <a:t>The Road to 100,000 Original Prusa 3D printers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(dokument o firmě, k nalezení na YouTube)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5226D9FE-20B7-437F-BC2A-2EE9E199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1439863"/>
            <a:ext cx="2514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459AA197-A5B9-4B56-B873-2F581AFD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669925"/>
            <a:ext cx="352742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358421A3-E3EA-468C-AE17-CC7E8955F6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Technologie – FDM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5D6A2A0-39F8-4FC6-AE78-58580931E27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784225"/>
            <a:ext cx="5400675" cy="36782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>
                <a:solidFill>
                  <a:srgbClr val="FFFFFF"/>
                </a:solidFill>
              </a:rPr>
              <a:t>Fused Deposition Modelling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nejrozšířenější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filament (struna) se taví</a:t>
            </a:r>
            <a:br>
              <a:rPr lang="en-US" altLang="cs-CZ" sz="2400">
                <a:solidFill>
                  <a:srgbClr val="FFFFFF"/>
                </a:solidFill>
              </a:rPr>
            </a:br>
            <a:r>
              <a:rPr lang="en-US" altLang="cs-CZ" sz="2400">
                <a:solidFill>
                  <a:srgbClr val="FFFFFF"/>
                </a:solidFill>
              </a:rPr>
              <a:t>a vytlačuje tryskou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tisk po vrstvách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videoukázka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FC31E968-38FF-4D5C-8958-BCBDA4C5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252788"/>
            <a:ext cx="5184775" cy="231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FE57AE0A-29BD-4F4A-88C3-99B48E5A5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80625" cy="809625"/>
          </a:xfrm>
          <a:ln/>
        </p:spPr>
        <p:txBody>
          <a:bodyPr tIns="1108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altLang="cs-CZ"/>
              <a:t>Technologie – SLA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1CCBFC48-138B-4F15-9853-77CF9BCEDF8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925513"/>
            <a:ext cx="6048375" cy="4089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215900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>
                <a:solidFill>
                  <a:srgbClr val="FFFFFF"/>
                </a:solidFill>
              </a:rPr>
              <a:t>StereoLitografie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vytvrzování pryskyřice po vrstvách pomocí UV (laser nebo LCD)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mnohem detailnější než FDM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omezené volby materiálů</a:t>
            </a:r>
          </a:p>
          <a:p>
            <a:pPr marL="431800" lvl="1" indent="-215900">
              <a:spcBef>
                <a:spcPct val="0"/>
              </a:spcBef>
              <a:spcAft>
                <a:spcPts val="1425"/>
              </a:spcAft>
              <a:buClr>
                <a:srgbClr val="FFFFFF"/>
              </a:buClr>
              <a:buSzPct val="45000"/>
              <a:buFont typeface="Wingdings 3" panose="05040102010807070707" pitchFamily="18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cs-CZ" sz="2400">
                <a:solidFill>
                  <a:srgbClr val="FFFFFF"/>
                </a:solidFill>
              </a:rPr>
              <a:t>náročný postprocessing</a:t>
            </a:r>
            <a:br>
              <a:rPr lang="en-US" altLang="cs-CZ" sz="2400">
                <a:solidFill>
                  <a:srgbClr val="FFFFFF"/>
                </a:solidFill>
              </a:rPr>
            </a:br>
            <a:r>
              <a:rPr lang="en-US" altLang="cs-CZ" sz="2400">
                <a:solidFill>
                  <a:srgbClr val="FFFFFF"/>
                </a:solidFill>
              </a:rPr>
              <a:t>(mytí pod ultrazvukem, vytvrzování),</a:t>
            </a:r>
            <a:br>
              <a:rPr lang="en-US" altLang="cs-CZ" sz="2400">
                <a:solidFill>
                  <a:srgbClr val="FFFFFF"/>
                </a:solidFill>
              </a:rPr>
            </a:br>
            <a:r>
              <a:rPr lang="en-US" altLang="cs-CZ" sz="2400">
                <a:solidFill>
                  <a:srgbClr val="FFFFFF"/>
                </a:solidFill>
              </a:rPr>
              <a:t>pryskyřice značně toxické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AEB68794-9DEE-464A-86B9-0C7798147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223963"/>
            <a:ext cx="379571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Exo"/>
        <a:ea typeface=""/>
        <a:cs typeface="Noto Sans SC Regular"/>
      </a:majorFont>
      <a:minorFont>
        <a:latin typeface="Arial"/>
        <a:ea typeface=""/>
        <a:cs typeface="Noto Sans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SC Regular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1159</Words>
  <Application>Microsoft Office PowerPoint</Application>
  <PresentationFormat>Vlastní</PresentationFormat>
  <Paragraphs>248</Paragraphs>
  <Slides>35</Slides>
  <Notes>35</Notes>
  <HiddenSlides>2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3" baseType="lpstr">
      <vt:lpstr>Times New Roman</vt:lpstr>
      <vt:lpstr>Exo</vt:lpstr>
      <vt:lpstr>Noto Sans SC Regular</vt:lpstr>
      <vt:lpstr>Arial</vt:lpstr>
      <vt:lpstr>Lucida Sans Unicode</vt:lpstr>
      <vt:lpstr>Wingdings</vt:lpstr>
      <vt:lpstr>Wingdings 3</vt:lpstr>
      <vt:lpstr>Motiv Office</vt:lpstr>
      <vt:lpstr>Továrna                   na cokoli</vt:lpstr>
      <vt:lpstr>Aditivní výroba</vt:lpstr>
      <vt:lpstr>Proces 3D tisku (FDM)</vt:lpstr>
      <vt:lpstr>Gcode</vt:lpstr>
      <vt:lpstr>Trocha historie...</vt:lpstr>
      <vt:lpstr>RepRap</vt:lpstr>
      <vt:lpstr>Jedny z nejúspěšnějších tiskáren: Průša</vt:lpstr>
      <vt:lpstr>Technologie – FDM</vt:lpstr>
      <vt:lpstr>Technologie – SLA</vt:lpstr>
      <vt:lpstr>Technologie – SLS/DMLS</vt:lpstr>
      <vt:lpstr>Technologie – speciality</vt:lpstr>
      <vt:lpstr>FDM - řízení</vt:lpstr>
      <vt:lpstr>FDM – Direct vs Bowden</vt:lpstr>
      <vt:lpstr>FDM - řízení</vt:lpstr>
      <vt:lpstr>FDM - materiály</vt:lpstr>
      <vt:lpstr>FDM – materiály, výplně</vt:lpstr>
      <vt:lpstr>FDM – některá nastavení</vt:lpstr>
      <vt:lpstr>FDM – některá nastavení</vt:lpstr>
      <vt:lpstr>FDM – některá nastavení</vt:lpstr>
      <vt:lpstr>FDM – některá nastavení</vt:lpstr>
      <vt:lpstr>FDM – některá nastavení</vt:lpstr>
      <vt:lpstr>Vícebarevný tisk</vt:lpstr>
      <vt:lpstr>Limity 3D tisku</vt:lpstr>
      <vt:lpstr>Uplatnění a unikátní vlastnosti 3D tisku</vt:lpstr>
      <vt:lpstr>Uplatnění a unikátní vlastnosti 3D tisku</vt:lpstr>
      <vt:lpstr>Uplatnění a unikátní vlastnosti 3D tisku</vt:lpstr>
      <vt:lpstr>Můj 3D tisk</vt:lpstr>
      <vt:lpstr>Můj 3D tisk – co tisknu</vt:lpstr>
      <vt:lpstr>Můj 3D tisk – co tisknu</vt:lpstr>
      <vt:lpstr>Můj 3D tisk – co tisknu</vt:lpstr>
      <vt:lpstr>Můj 3D tisk – co tisknu</vt:lpstr>
      <vt:lpstr>Můj 3D tisk – co tisknu</vt:lpstr>
      <vt:lpstr>Můj 3D tisk – co tisknu</vt:lpstr>
      <vt:lpstr>Můj 3D tisk – co tisknu</vt:lpstr>
      <vt:lpstr>Konec prezentace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Továrna                   na cokoli</dc:title>
  <cp:lastModifiedBy>Marek Jiruš</cp:lastModifiedBy>
  <cp:revision>57</cp:revision>
  <cp:lastPrinted>1601-01-01T00:00:00Z</cp:lastPrinted>
  <dcterms:created xsi:type="dcterms:W3CDTF">2019-07-01T23:00:50Z</dcterms:created>
  <dcterms:modified xsi:type="dcterms:W3CDTF">2020-01-23T22:16:49Z</dcterms:modified>
</cp:coreProperties>
</file>