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9831388" cy="66643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icrosoft YaHei" charset="-122"/>
        <a:cs typeface="+mn-cs"/>
      </a:defRPr>
    </a:lvl5pPr>
    <a:lvl6pPr marL="2286000" algn="l" defTabSz="914400" rtl="0" eaLnBrk="1" latinLnBrk="0" hangingPunct="1">
      <a:defRPr sz="2400" kern="1200">
        <a:solidFill>
          <a:schemeClr val="bg1"/>
        </a:solidFill>
        <a:latin typeface="Times New Roman" pitchFamily="16" charset="0"/>
        <a:ea typeface="Microsoft YaHei" charset="-122"/>
        <a:cs typeface="+mn-cs"/>
      </a:defRPr>
    </a:lvl6pPr>
    <a:lvl7pPr marL="2743200" algn="l" defTabSz="914400" rtl="0" eaLnBrk="1" latinLnBrk="0" hangingPunct="1">
      <a:defRPr sz="2400" kern="1200">
        <a:solidFill>
          <a:schemeClr val="bg1"/>
        </a:solidFill>
        <a:latin typeface="Times New Roman" pitchFamily="16" charset="0"/>
        <a:ea typeface="Microsoft YaHei" charset="-122"/>
        <a:cs typeface="+mn-cs"/>
      </a:defRPr>
    </a:lvl7pPr>
    <a:lvl8pPr marL="3200400" algn="l" defTabSz="914400" rtl="0" eaLnBrk="1" latinLnBrk="0" hangingPunct="1">
      <a:defRPr sz="2400" kern="1200">
        <a:solidFill>
          <a:schemeClr val="bg1"/>
        </a:solidFill>
        <a:latin typeface="Times New Roman" pitchFamily="16" charset="0"/>
        <a:ea typeface="Microsoft YaHei" charset="-122"/>
        <a:cs typeface="+mn-cs"/>
      </a:defRPr>
    </a:lvl8pPr>
    <a:lvl9pPr marL="3657600" algn="l" defTabSz="914400" rtl="0" eaLnBrk="1" latinLnBrk="0" hangingPunct="1">
      <a:defRPr sz="2400" kern="1200">
        <a:solidFill>
          <a:schemeClr val="bg1"/>
        </a:solidFill>
        <a:latin typeface="Times New Roman" pitchFamily="16"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71" autoAdjust="0"/>
  </p:normalViewPr>
  <p:slideViewPr>
    <p:cSldViewPr>
      <p:cViewPr varScale="1">
        <p:scale>
          <a:sx n="67" d="100"/>
          <a:sy n="67" d="100"/>
        </p:scale>
        <p:origin x="-134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9831388" cy="6664325"/>
          </a:xfrm>
          <a:prstGeom prst="roundRect">
            <a:avLst>
              <a:gd name="adj" fmla="val 23"/>
            </a:avLst>
          </a:prstGeom>
          <a:solidFill>
            <a:srgbClr val="FFFFFF"/>
          </a:solidFill>
          <a:ln w="9525" cap="flat">
            <a:noFill/>
            <a:round/>
            <a:headEnd/>
            <a:tailEnd/>
          </a:ln>
          <a:effectLst/>
        </p:spPr>
        <p:txBody>
          <a:bodyPr wrap="none" anchor="ctr"/>
          <a:lstStyle/>
          <a:p>
            <a:pPr>
              <a:defRPr/>
            </a:pPr>
            <a:endParaRPr lang="cs-CZ"/>
          </a:p>
        </p:txBody>
      </p:sp>
      <p:sp>
        <p:nvSpPr>
          <p:cNvPr id="2050" name="Text Box 2"/>
          <p:cNvSpPr txBox="1">
            <a:spLocks noChangeArrowheads="1"/>
          </p:cNvSpPr>
          <p:nvPr/>
        </p:nvSpPr>
        <p:spPr bwMode="auto">
          <a:xfrm>
            <a:off x="0" y="0"/>
            <a:ext cx="4260850" cy="333375"/>
          </a:xfrm>
          <a:prstGeom prst="rect">
            <a:avLst/>
          </a:prstGeom>
          <a:noFill/>
          <a:ln w="9525" cap="flat">
            <a:noFill/>
            <a:round/>
            <a:headEnd/>
            <a:tailEnd/>
          </a:ln>
          <a:effectLst/>
        </p:spPr>
        <p:txBody>
          <a:bodyPr wrap="none" anchor="ctr"/>
          <a:lstStyle/>
          <a:p>
            <a:pPr>
              <a:defRPr/>
            </a:pPr>
            <a:endParaRPr lang="cs-CZ"/>
          </a:p>
        </p:txBody>
      </p:sp>
      <p:sp>
        <p:nvSpPr>
          <p:cNvPr id="2051" name="Text Box 3"/>
          <p:cNvSpPr txBox="1">
            <a:spLocks noChangeArrowheads="1"/>
          </p:cNvSpPr>
          <p:nvPr/>
        </p:nvSpPr>
        <p:spPr bwMode="auto">
          <a:xfrm>
            <a:off x="5572125" y="0"/>
            <a:ext cx="4260850" cy="333375"/>
          </a:xfrm>
          <a:prstGeom prst="rect">
            <a:avLst/>
          </a:prstGeom>
          <a:noFill/>
          <a:ln w="9525" cap="flat">
            <a:noFill/>
            <a:round/>
            <a:headEnd/>
            <a:tailEnd/>
          </a:ln>
          <a:effectLst/>
        </p:spPr>
        <p:txBody>
          <a:bodyPr wrap="none" anchor="ctr"/>
          <a:lstStyle/>
          <a:p>
            <a:pPr>
              <a:defRPr/>
            </a:pPr>
            <a:endParaRPr lang="cs-CZ"/>
          </a:p>
        </p:txBody>
      </p:sp>
      <p:sp>
        <p:nvSpPr>
          <p:cNvPr id="43013" name="Rectangle 4"/>
          <p:cNvSpPr>
            <a:spLocks noGrp="1" noChangeArrowheads="1"/>
          </p:cNvSpPr>
          <p:nvPr>
            <p:ph type="sldImg"/>
          </p:nvPr>
        </p:nvSpPr>
        <p:spPr bwMode="auto">
          <a:xfrm>
            <a:off x="3251200" y="500063"/>
            <a:ext cx="3330575" cy="2497137"/>
          </a:xfrm>
          <a:prstGeom prst="rect">
            <a:avLst/>
          </a:prstGeom>
          <a:noFill/>
          <a:ln w="9360" cap="sq">
            <a:solidFill>
              <a:srgbClr val="000000"/>
            </a:solidFill>
            <a:miter lim="800000"/>
            <a:headEnd/>
            <a:tailEnd/>
          </a:ln>
        </p:spPr>
      </p:sp>
      <p:sp>
        <p:nvSpPr>
          <p:cNvPr id="2053" name="Rectangle 5"/>
          <p:cNvSpPr>
            <a:spLocks noGrp="1" noChangeArrowheads="1"/>
          </p:cNvSpPr>
          <p:nvPr>
            <p:ph type="body"/>
          </p:nvPr>
        </p:nvSpPr>
        <p:spPr bwMode="auto">
          <a:xfrm>
            <a:off x="1311275" y="3165475"/>
            <a:ext cx="7208838" cy="299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cs-CZ" noProof="0" smtClean="0"/>
          </a:p>
        </p:txBody>
      </p:sp>
      <p:sp>
        <p:nvSpPr>
          <p:cNvPr id="2054" name="Text Box 6"/>
          <p:cNvSpPr txBox="1">
            <a:spLocks noChangeArrowheads="1"/>
          </p:cNvSpPr>
          <p:nvPr/>
        </p:nvSpPr>
        <p:spPr bwMode="auto">
          <a:xfrm>
            <a:off x="0" y="6329363"/>
            <a:ext cx="4260850" cy="333375"/>
          </a:xfrm>
          <a:prstGeom prst="rect">
            <a:avLst/>
          </a:prstGeom>
          <a:noFill/>
          <a:ln w="9525" cap="flat">
            <a:noFill/>
            <a:round/>
            <a:headEnd/>
            <a:tailEnd/>
          </a:ln>
          <a:effectLst/>
        </p:spPr>
        <p:txBody>
          <a:bodyPr wrap="none" anchor="ctr"/>
          <a:lstStyle/>
          <a:p>
            <a:pPr>
              <a:defRPr/>
            </a:pPr>
            <a:endParaRPr lang="cs-CZ"/>
          </a:p>
        </p:txBody>
      </p:sp>
      <p:sp>
        <p:nvSpPr>
          <p:cNvPr id="2055" name="Rectangle 7"/>
          <p:cNvSpPr>
            <a:spLocks noGrp="1" noChangeArrowheads="1"/>
          </p:cNvSpPr>
          <p:nvPr>
            <p:ph type="sldNum"/>
          </p:nvPr>
        </p:nvSpPr>
        <p:spPr bwMode="auto">
          <a:xfrm>
            <a:off x="5572125" y="6329363"/>
            <a:ext cx="4259263" cy="331787"/>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cs typeface="Segoe UI" charset="0"/>
              </a:defRPr>
            </a:lvl1pPr>
          </a:lstStyle>
          <a:p>
            <a:pPr>
              <a:defRPr/>
            </a:pPr>
            <a:fld id="{903E31D3-E118-4CBD-ABFB-62DF067DFDF8}"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p:spPr>
        <p:txBody>
          <a:bodyPr/>
          <a:lstStyle/>
          <a:p>
            <a:fld id="{14591762-B73C-4249-B1D4-C4A0944BCC4A}" type="slidenum">
              <a:rPr lang="cs-CZ"/>
              <a:pPr/>
              <a:t>1</a:t>
            </a:fld>
            <a:endParaRPr lang="cs-CZ"/>
          </a:p>
        </p:txBody>
      </p:sp>
      <p:sp>
        <p:nvSpPr>
          <p:cNvPr id="44035" name="Rectangle 1"/>
          <p:cNvSpPr txBox="1">
            <a:spLocks noChangeArrowheads="1" noTextEdit="1"/>
          </p:cNvSpPr>
          <p:nvPr>
            <p:ph type="sldImg"/>
          </p:nvPr>
        </p:nvSpPr>
        <p:spPr>
          <a:xfrm>
            <a:off x="3251200" y="500063"/>
            <a:ext cx="3332163" cy="2498725"/>
          </a:xfrm>
          <a:solidFill>
            <a:srgbClr val="FFFFFF"/>
          </a:solidFill>
          <a:ln/>
        </p:spPr>
      </p:sp>
      <p:sp>
        <p:nvSpPr>
          <p:cNvPr id="44036"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Astronomové se snaží nahlédnout stále hlouběji do vesmíru a zkoumat tím jeho historii.</a:t>
            </a:r>
          </a:p>
        </p:txBody>
      </p:sp>
      <p:sp>
        <p:nvSpPr>
          <p:cNvPr id="44037"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4767C47-E4E8-4CE9-B5CD-9A49CDAC568A}"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cs-CZ"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p:spPr>
        <p:txBody>
          <a:bodyPr/>
          <a:lstStyle/>
          <a:p>
            <a:fld id="{9C5A6A57-3F34-4B21-8738-1E74D135C11A}" type="slidenum">
              <a:rPr lang="cs-CZ"/>
              <a:pPr/>
              <a:t>10</a:t>
            </a:fld>
            <a:endParaRPr lang="cs-CZ"/>
          </a:p>
        </p:txBody>
      </p:sp>
      <p:sp>
        <p:nvSpPr>
          <p:cNvPr id="53251" name="Rectangle 1"/>
          <p:cNvSpPr txBox="1">
            <a:spLocks noChangeArrowheads="1" noTextEdit="1"/>
          </p:cNvSpPr>
          <p:nvPr>
            <p:ph type="sldImg"/>
          </p:nvPr>
        </p:nvSpPr>
        <p:spPr>
          <a:xfrm>
            <a:off x="3251200" y="500063"/>
            <a:ext cx="3332163" cy="2498725"/>
          </a:xfrm>
          <a:solidFill>
            <a:srgbClr val="FFFFFF"/>
          </a:solidFill>
          <a:ln/>
        </p:spPr>
      </p:sp>
      <p:sp>
        <p:nvSpPr>
          <p:cNvPr id="53252"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p:spPr>
        <p:txBody>
          <a:bodyPr/>
          <a:lstStyle/>
          <a:p>
            <a:fld id="{4F69EF14-B0EB-4B5C-9DD3-55545F6040D2}" type="slidenum">
              <a:rPr lang="cs-CZ"/>
              <a:pPr/>
              <a:t>11</a:t>
            </a:fld>
            <a:endParaRPr lang="cs-CZ"/>
          </a:p>
        </p:txBody>
      </p:sp>
      <p:sp>
        <p:nvSpPr>
          <p:cNvPr id="54275" name="Text Box 1"/>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CE64C8D-BAD6-429A-B9A5-C4EDBD50CF24}"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cs-CZ" sz="1200">
              <a:solidFill>
                <a:srgbClr val="000000"/>
              </a:solidFill>
            </a:endParaRPr>
          </a:p>
        </p:txBody>
      </p:sp>
      <p:sp>
        <p:nvSpPr>
          <p:cNvPr id="54276" name="Rectangle 2"/>
          <p:cNvSpPr txBox="1">
            <a:spLocks noChangeArrowheads="1" noTextEdit="1"/>
          </p:cNvSpPr>
          <p:nvPr>
            <p:ph type="sldImg"/>
          </p:nvPr>
        </p:nvSpPr>
        <p:spPr>
          <a:xfrm>
            <a:off x="3251200" y="500063"/>
            <a:ext cx="3332163" cy="2498725"/>
          </a:xfrm>
          <a:solidFill>
            <a:srgbClr val="FFFFFF"/>
          </a:solidFill>
          <a:ln/>
        </p:spPr>
      </p:sp>
      <p:sp>
        <p:nvSpPr>
          <p:cNvPr id="54277" name="Text Box 3"/>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Postupně se rozpínal, a jak chladnul, vytvářely se v něm stále složitější a složitější struktury.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 čase pouhých deseti mikrosekund se ve vesmíru vytvořily neutrony a protony.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 V čase několika minut se neutrony a protony spojovaly v lehká atomární jádra.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 čase 400 000 roků vesmír zchladnul na pouhé 4 000 °C.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p:spPr>
        <p:txBody>
          <a:bodyPr/>
          <a:lstStyle/>
          <a:p>
            <a:fld id="{D58AA70B-DFC1-415D-86AA-E15875BAE65F}" type="slidenum">
              <a:rPr lang="cs-CZ"/>
              <a:pPr/>
              <a:t>12</a:t>
            </a:fld>
            <a:endParaRPr lang="cs-CZ"/>
          </a:p>
        </p:txBody>
      </p:sp>
      <p:sp>
        <p:nvSpPr>
          <p:cNvPr id="55299" name="Text Box 1"/>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EB5883E-8769-44F4-8870-B8E969203E0E}"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cs-CZ" sz="1200">
              <a:solidFill>
                <a:srgbClr val="000000"/>
              </a:solidFill>
            </a:endParaRPr>
          </a:p>
        </p:txBody>
      </p:sp>
      <p:sp>
        <p:nvSpPr>
          <p:cNvPr id="55300" name="Rectangle 2"/>
          <p:cNvSpPr txBox="1">
            <a:spLocks noChangeArrowheads="1" noTextEdit="1"/>
          </p:cNvSpPr>
          <p:nvPr>
            <p:ph type="sldImg"/>
          </p:nvPr>
        </p:nvSpPr>
        <p:spPr>
          <a:xfrm>
            <a:off x="3251200" y="500063"/>
            <a:ext cx="3332163" cy="2498725"/>
          </a:xfrm>
          <a:solidFill>
            <a:srgbClr val="FFFFFF"/>
          </a:solidFill>
          <a:ln/>
        </p:spPr>
      </p:sp>
      <p:sp>
        <p:nvSpPr>
          <p:cNvPr id="55301" name="Text Box 3"/>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 čase 400 000 roků vesmír zchladnul na pouhé 4 000 °C Elektrony vytvořily atomární obaly kolem jader.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Vznik prvních atomů byl provázen velkolepou změnou. Před zformováním obalů byl vesmír v plazmatickém skupenství.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Vytvoření atomárních obalů znamenalo fázový přechod z plazmatického do plynného skupenství.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Plazma je pro světlo neprůhledné, fotony jsou v divokém reji srážek zachytávány nabitými elektrony a opět vyzařovány.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smtClean="0">
                <a:ea typeface="Microsoft YaHei" charset="-122"/>
              </a:rPr>
              <a:t>Po vzniku obalů byla látka pro světlo najednou průhledná. Říkáme, že se světlo oddělilo od látky a započalo svou samostatnou pouť vesmírem. </a:t>
            </a:r>
            <a:r>
              <a:rPr lang="cs-CZ" smtClean="0">
                <a:ea typeface="Microsoft YaHei" charset="-122"/>
              </a:rPr>
              <a:t>(původní </a:t>
            </a:r>
            <a:r>
              <a:rPr lang="cs-CZ" smtClean="0">
                <a:latin typeface="Symbol" pitchFamily="16" charset="2"/>
                <a:ea typeface="Symbol" pitchFamily="16" charset="2"/>
                <a:cs typeface="Symbol" pitchFamily="16" charset="2"/>
              </a:rPr>
              <a:t></a:t>
            </a:r>
            <a:r>
              <a:rPr lang="cs-CZ" smtClean="0">
                <a:ea typeface="Microsoft YaHei" charset="-122"/>
              </a:rPr>
              <a:t> fotonu odpovídá Halfa – cca 700nm).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p:spPr>
        <p:txBody>
          <a:bodyPr/>
          <a:lstStyle/>
          <a:p>
            <a:fld id="{F52FD1C5-4E60-4001-BF38-C343DD9EF6F7}" type="slidenum">
              <a:rPr lang="cs-CZ"/>
              <a:pPr/>
              <a:t>13</a:t>
            </a:fld>
            <a:endParaRPr lang="cs-CZ"/>
          </a:p>
        </p:txBody>
      </p:sp>
      <p:sp>
        <p:nvSpPr>
          <p:cNvPr id="56323" name="Text Box 1"/>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3E1D890-F15F-4D18-8C4D-51C3BD529123}"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cs-CZ" sz="1200">
              <a:solidFill>
                <a:srgbClr val="000000"/>
              </a:solidFill>
            </a:endParaRPr>
          </a:p>
        </p:txBody>
      </p:sp>
      <p:sp>
        <p:nvSpPr>
          <p:cNvPr id="56324" name="Rectangle 2"/>
          <p:cNvSpPr txBox="1">
            <a:spLocks noChangeArrowheads="1" noTextEdit="1"/>
          </p:cNvSpPr>
          <p:nvPr>
            <p:ph type="sldImg"/>
          </p:nvPr>
        </p:nvSpPr>
        <p:spPr>
          <a:xfrm>
            <a:off x="3251200" y="500063"/>
            <a:ext cx="3332163" cy="2498725"/>
          </a:xfrm>
          <a:solidFill>
            <a:srgbClr val="FFFFFF"/>
          </a:solidFill>
          <a:ln/>
        </p:spPr>
      </p:sp>
      <p:sp>
        <p:nvSpPr>
          <p:cNvPr id="56325" name="Text Box 3"/>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Podobným procesem  vymrznutí prošly  i jiné částice - dříve neutrina.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Bylo to při teplotě  okolo 10</a:t>
            </a:r>
            <a:r>
              <a:rPr lang="en-US" smtClean="0">
                <a:ea typeface="Microsoft YaHei" charset="-122"/>
              </a:rPr>
              <a:t>^</a:t>
            </a:r>
            <a:r>
              <a:rPr lang="cs-CZ" smtClean="0">
                <a:ea typeface="Microsoft YaHei" charset="-122"/>
              </a:rPr>
              <a:t>10 K (1 MeV), nyní by měly mít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reliktní neutrina teplotu </a:t>
            </a:r>
            <a:r>
              <a:rPr lang="cs-CZ" b="1" smtClean="0">
                <a:ea typeface="Microsoft YaHei" charset="-122"/>
              </a:rPr>
              <a:t>1,95 K</a:t>
            </a:r>
            <a:r>
              <a:rPr lang="cs-CZ" smtClean="0">
                <a:ea typeface="Microsoft YaHei" charset="-122"/>
              </a:rPr>
              <a:t>.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Jak </a:t>
            </a:r>
            <a:r>
              <a:rPr lang="en-US" smtClean="0">
                <a:ea typeface="Microsoft YaHei" charset="-122"/>
              </a:rPr>
              <a:t> </a:t>
            </a:r>
            <a:r>
              <a:rPr lang="cs-CZ" smtClean="0">
                <a:ea typeface="Microsoft YaHei" charset="-122"/>
              </a:rPr>
              <a:t>registrovat tato neutrina, zatím nevíme.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Ještě hůře bude možné měřit případné reliktní gravitony.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p:spPr>
        <p:txBody>
          <a:bodyPr/>
          <a:lstStyle/>
          <a:p>
            <a:fld id="{8128691D-5C7C-492B-A4AA-1A875B498146}" type="slidenum">
              <a:rPr lang="cs-CZ"/>
              <a:pPr/>
              <a:t>14</a:t>
            </a:fld>
            <a:endParaRPr lang="cs-CZ"/>
          </a:p>
        </p:txBody>
      </p:sp>
      <p:sp>
        <p:nvSpPr>
          <p:cNvPr id="57347" name="Rectangle 1"/>
          <p:cNvSpPr txBox="1">
            <a:spLocks noChangeArrowheads="1" noTextEdit="1"/>
          </p:cNvSpPr>
          <p:nvPr>
            <p:ph type="sldImg"/>
          </p:nvPr>
        </p:nvSpPr>
        <p:spPr>
          <a:xfrm>
            <a:off x="3251200" y="500063"/>
            <a:ext cx="3332163" cy="2498725"/>
          </a:xfrm>
          <a:solidFill>
            <a:srgbClr val="FFFFFF"/>
          </a:solidFill>
          <a:ln/>
        </p:spPr>
      </p:sp>
      <p:sp>
        <p:nvSpPr>
          <p:cNvPr id="57348" name="Rectangle 2"/>
          <p:cNvSpPr txBox="1">
            <a:spLocks noChangeArrowheads="1"/>
          </p:cNvSpPr>
          <p:nvPr>
            <p:ph type="body" idx="1"/>
          </p:nvPr>
        </p:nvSpPr>
        <p:spPr>
          <a:xfrm>
            <a:off x="1311275" y="3165475"/>
            <a:ext cx="7210425" cy="2997200"/>
          </a:xfrm>
          <a:noFill/>
          <a:ln/>
        </p:spPr>
        <p:txBody>
          <a:bodyPr wrap="none" anchor="ct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Dnes CMB teplotou </a:t>
            </a:r>
            <a:r>
              <a:rPr lang="cs-CZ" b="1" smtClean="0">
                <a:ea typeface="Microsoft YaHei" charset="-122"/>
              </a:rPr>
              <a:t>2,7 K</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b="1" smtClean="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izotropní – malé odchylky teploty odpovídají prvotním nehomogenitám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vznik při T  4000 K (0,3 eV – energie ionizace atomu H)  t ≈ 384 400 let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pokles teploty T ~ R-1 (energie fotonů klesá s rozpínáním h</a:t>
            </a:r>
            <a:r>
              <a:rPr lang="el-GR" smtClean="0">
                <a:ea typeface="Microsoft YaHei" charset="-122"/>
              </a:rPr>
              <a:t>ν ~ </a:t>
            </a:r>
            <a:r>
              <a:rPr lang="cs-CZ" smtClean="0">
                <a:ea typeface="Microsoft YaHei" charset="-122"/>
              </a:rPr>
              <a:t>R-1)</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p>
        </p:txBody>
      </p:sp>
      <p:sp>
        <p:nvSpPr>
          <p:cNvPr id="57349"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B1351CC-6901-4D1E-BCA5-90133532611B}"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cs-CZ"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p:spPr>
        <p:txBody>
          <a:bodyPr/>
          <a:lstStyle/>
          <a:p>
            <a:fld id="{033B304D-0157-49EB-AEC0-CFFEC8DC66E8}" type="slidenum">
              <a:rPr lang="cs-CZ"/>
              <a:pPr/>
              <a:t>15</a:t>
            </a:fld>
            <a:endParaRPr lang="cs-CZ"/>
          </a:p>
        </p:txBody>
      </p:sp>
      <p:sp>
        <p:nvSpPr>
          <p:cNvPr id="58371" name="Rectangle 1"/>
          <p:cNvSpPr txBox="1">
            <a:spLocks noChangeArrowheads="1" noTextEdit="1"/>
          </p:cNvSpPr>
          <p:nvPr>
            <p:ph type="sldImg"/>
          </p:nvPr>
        </p:nvSpPr>
        <p:spPr>
          <a:xfrm>
            <a:off x="3251200" y="500063"/>
            <a:ext cx="3332163" cy="2498725"/>
          </a:xfrm>
          <a:solidFill>
            <a:srgbClr val="FFFFFF"/>
          </a:solidFill>
          <a:ln/>
        </p:spPr>
      </p:sp>
      <p:sp>
        <p:nvSpPr>
          <p:cNvPr id="58372"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ln/>
        </p:spPr>
        <p:txBody>
          <a:bodyPr/>
          <a:lstStyle/>
          <a:p>
            <a:fld id="{3682A9F0-3C74-405B-AA33-9496D866A1AF}" type="slidenum">
              <a:rPr lang="cs-CZ"/>
              <a:pPr/>
              <a:t>16</a:t>
            </a:fld>
            <a:endParaRPr lang="cs-CZ"/>
          </a:p>
        </p:txBody>
      </p:sp>
      <p:sp>
        <p:nvSpPr>
          <p:cNvPr id="59395" name="Rectangle 1"/>
          <p:cNvSpPr txBox="1">
            <a:spLocks noChangeArrowheads="1" noTextEdit="1"/>
          </p:cNvSpPr>
          <p:nvPr>
            <p:ph type="sldImg"/>
          </p:nvPr>
        </p:nvSpPr>
        <p:spPr>
          <a:xfrm>
            <a:off x="3251200" y="500063"/>
            <a:ext cx="3332163" cy="2498725"/>
          </a:xfrm>
          <a:solidFill>
            <a:srgbClr val="FFFFFF"/>
          </a:solidFill>
          <a:ln/>
        </p:spPr>
      </p:sp>
      <p:sp>
        <p:nvSpPr>
          <p:cNvPr id="59396"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p:spPr>
        <p:txBody>
          <a:bodyPr/>
          <a:lstStyle/>
          <a:p>
            <a:fld id="{9A7D7FAD-C8F3-41DF-B3DE-F7CCBBE56968}" type="slidenum">
              <a:rPr lang="cs-CZ"/>
              <a:pPr/>
              <a:t>17</a:t>
            </a:fld>
            <a:endParaRPr lang="cs-CZ"/>
          </a:p>
        </p:txBody>
      </p:sp>
      <p:sp>
        <p:nvSpPr>
          <p:cNvPr id="60419" name="Text Box 1"/>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1B0E70A-DEB4-447A-B3DC-9D592FF89FDB}"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cs-CZ" sz="1200">
              <a:solidFill>
                <a:srgbClr val="000000"/>
              </a:solidFill>
            </a:endParaRPr>
          </a:p>
        </p:txBody>
      </p:sp>
      <p:sp>
        <p:nvSpPr>
          <p:cNvPr id="60420" name="Rectangle 2"/>
          <p:cNvSpPr txBox="1">
            <a:spLocks noChangeArrowheads="1" noTextEdit="1"/>
          </p:cNvSpPr>
          <p:nvPr>
            <p:ph type="sldImg"/>
          </p:nvPr>
        </p:nvSpPr>
        <p:spPr>
          <a:xfrm>
            <a:off x="3251200" y="500063"/>
            <a:ext cx="3332163" cy="2498725"/>
          </a:xfrm>
          <a:solidFill>
            <a:srgbClr val="FFFFFF"/>
          </a:solidFill>
          <a:ln/>
        </p:spPr>
      </p:sp>
      <p:sp>
        <p:nvSpPr>
          <p:cNvPr id="60421" name="Text Box 3"/>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 Tehdy v Bellových telefonních laboratořích v New Jersey rozhodli, že vysloužilá trychtýřovitá anténa, původně určená pro práci s telekomunikační družicí Echo, bude využita k pozorování oblohy v radiovém oboru.  Arno Penzias a Robert Wilson se už při prvních testech antény potýkali s velkým šumem. Záhy zjistili, že tento šum přichází rovnoměrně z celého vesmíru.</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 60.letech prováděla teoretické výpočty také skupina amerických fyziků pod vedením </a:t>
            </a:r>
            <a:r>
              <a:rPr lang="cs-CZ" b="1" smtClean="0">
                <a:ea typeface="Microsoft YaHei" charset="-122"/>
              </a:rPr>
              <a:t>Roberta Dickeho</a:t>
            </a:r>
            <a:r>
              <a:rPr lang="cs-CZ" smtClean="0">
                <a:ea typeface="Microsoft YaHei" charset="-122"/>
              </a:rPr>
              <a:t>. V tehdejším týmu byli i </a:t>
            </a:r>
            <a:r>
              <a:rPr lang="cs-CZ" b="1" smtClean="0">
                <a:ea typeface="Microsoft YaHei" charset="-122"/>
              </a:rPr>
              <a:t>Jim Peebles</a:t>
            </a:r>
            <a:r>
              <a:rPr lang="cs-CZ" smtClean="0">
                <a:ea typeface="Microsoft YaHei" charset="-122"/>
              </a:rPr>
              <a:t>. Když se pokoušeli zkonstruovat anténu pro detekci tohoto záření, dozvěděli se o šumu naměřeném Arno Penziasem a Robertem Wilsonem z Bellových laboratoří. Robert Dicke ihned pochopil o co jde a situaci komentoval slovy: „</a:t>
            </a:r>
            <a:r>
              <a:rPr lang="cs-CZ" b="1" smtClean="0">
                <a:ea typeface="Microsoft YaHei" charset="-122"/>
              </a:rPr>
              <a:t>Pánové, někdo nám vypálil rybník!“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 1965 v Astrophysical Journal dvojčlánek: v první části odvozuje Dickeho princetonský tým, že by v současnosti měl být kolem nás všudypřítomný šum z konce Velkého třesku. V navazujícím článku Penzias a Wilson popisují nalezení šumu neznámého původu. </a:t>
            </a:r>
            <a:r>
              <a:rPr lang="cs-CZ" b="1" smtClean="0">
                <a:ea typeface="Microsoft YaHei" charset="-122"/>
              </a:rPr>
              <a:t>Nobelovu cenu za objev reliktního záření získali v roce 1978 jen Penzias a Wilson. Dicke mezi oceněnými nebyl.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p:spPr>
        <p:txBody>
          <a:bodyPr/>
          <a:lstStyle/>
          <a:p>
            <a:fld id="{30E0B003-233E-4D67-844E-0BC159FF141D}" type="slidenum">
              <a:rPr lang="cs-CZ"/>
              <a:pPr/>
              <a:t>18</a:t>
            </a:fld>
            <a:endParaRPr lang="cs-CZ"/>
          </a:p>
        </p:txBody>
      </p:sp>
      <p:sp>
        <p:nvSpPr>
          <p:cNvPr id="61443" name="Rectangle 1"/>
          <p:cNvSpPr txBox="1">
            <a:spLocks noChangeArrowheads="1" noTextEdit="1"/>
          </p:cNvSpPr>
          <p:nvPr>
            <p:ph type="sldImg"/>
          </p:nvPr>
        </p:nvSpPr>
        <p:spPr>
          <a:xfrm>
            <a:off x="3251200" y="500063"/>
            <a:ext cx="3332163" cy="2498725"/>
          </a:xfrm>
          <a:solidFill>
            <a:srgbClr val="FFFFFF"/>
          </a:solidFill>
          <a:ln/>
        </p:spPr>
      </p:sp>
      <p:sp>
        <p:nvSpPr>
          <p:cNvPr id="61444"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Mapa CMB v závislosti na rozlišení aparatury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Microsoft YaHei" charset="-122"/>
              </a:rPr>
              <a:t>V</a:t>
            </a:r>
            <a:r>
              <a:rPr lang="cs-CZ" smtClean="0">
                <a:ea typeface="Microsoft YaHei" charset="-122"/>
              </a:rPr>
              <a:t>ý</a:t>
            </a:r>
            <a:r>
              <a:rPr lang="en-US" smtClean="0">
                <a:ea typeface="Microsoft YaHei" charset="-122"/>
              </a:rPr>
              <a:t>voj pohledu</a:t>
            </a:r>
            <a:r>
              <a:rPr lang="cs-CZ" smtClean="0">
                <a:ea typeface="Microsoft YaHei" charset="-122"/>
              </a:rPr>
              <a:t> na CMB:</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1965 - 1970 	T= 2,7 K</a:t>
            </a:r>
            <a:r>
              <a:rPr lang="cs-CZ" smtClean="0">
                <a:solidFill>
                  <a:srgbClr val="FF6600"/>
                </a:solidFill>
                <a:ea typeface="Microsoft YaHei" charset="-122"/>
              </a:rPr>
              <a:t>	</a:t>
            </a:r>
            <a:r>
              <a:rPr lang="cs-CZ" smtClean="0">
                <a:solidFill>
                  <a:srgbClr val="CC0000"/>
                </a:solidFill>
                <a:ea typeface="Microsoft YaHei" charset="-122"/>
              </a:rPr>
              <a:t>Vesmír v minulosti velmi isotropní (a homogenní)</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1972		 δT/T = 10</a:t>
            </a:r>
            <a:r>
              <a:rPr lang="cs-CZ" baseline="30000" smtClean="0">
                <a:ea typeface="Microsoft YaHei" charset="-122"/>
              </a:rPr>
              <a:t>-3</a:t>
            </a:r>
            <a:r>
              <a:rPr lang="cs-CZ" smtClean="0">
                <a:ea typeface="Microsoft YaHei" charset="-122"/>
              </a:rPr>
              <a:t> 	</a:t>
            </a:r>
            <a:r>
              <a:rPr lang="cs-CZ" smtClean="0">
                <a:solidFill>
                  <a:srgbClr val="CC0000"/>
                </a:solidFill>
                <a:ea typeface="Microsoft YaHei" charset="-122"/>
              </a:rPr>
              <a:t>Pohybujeme se vzhledem 	pozadí mikrovlnného záření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1991   COBE	  δT/T = 10</a:t>
            </a:r>
            <a:r>
              <a:rPr lang="cs-CZ" baseline="30000" smtClean="0">
                <a:ea typeface="Microsoft YaHei" charset="-122"/>
              </a:rPr>
              <a:t>-5</a:t>
            </a:r>
            <a:r>
              <a:rPr lang="cs-CZ" smtClean="0">
                <a:ea typeface="Microsoft YaHei" charset="-122"/>
              </a:rPr>
              <a:t>	</a:t>
            </a:r>
            <a:r>
              <a:rPr lang="cs-CZ" smtClean="0">
                <a:solidFill>
                  <a:srgbClr val="CC0000"/>
                </a:solidFill>
                <a:ea typeface="Microsoft YaHei" charset="-122"/>
              </a:rPr>
              <a:t> Při posledním rozptylu už 	zárodky galaxií</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2003    WMAP		</a:t>
            </a:r>
            <a:r>
              <a:rPr lang="cs-CZ" smtClean="0">
                <a:solidFill>
                  <a:srgbClr val="CC0000"/>
                </a:solidFill>
                <a:ea typeface="Microsoft YaHei" charset="-122"/>
              </a:rPr>
              <a:t>Vesmír je stár 13.7 miliard 	let</a:t>
            </a:r>
          </a:p>
          <a:p>
            <a:pPr>
              <a:spcBef>
                <a:spcPts val="450"/>
              </a:spcBef>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solidFill>
                <a:srgbClr val="CC0000"/>
              </a:solidFill>
              <a:ea typeface="Microsoft YaHei" charset="-122"/>
            </a:endParaRPr>
          </a:p>
        </p:txBody>
      </p:sp>
      <p:sp>
        <p:nvSpPr>
          <p:cNvPr id="61445"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A557264-B6B3-4BB9-BE0E-8AD52714726C}"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cs-CZ"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32E6BBF7-EFA1-49AC-8412-FFEA0B514FD5}" type="slidenum">
              <a:rPr lang="cs-CZ"/>
              <a:pPr/>
              <a:t>19</a:t>
            </a:fld>
            <a:endParaRPr lang="cs-CZ"/>
          </a:p>
        </p:txBody>
      </p:sp>
      <p:sp>
        <p:nvSpPr>
          <p:cNvPr id="62467" name="Rectangle 1"/>
          <p:cNvSpPr txBox="1">
            <a:spLocks noChangeArrowheads="1" noTextEdit="1"/>
          </p:cNvSpPr>
          <p:nvPr>
            <p:ph type="sldImg"/>
          </p:nvPr>
        </p:nvSpPr>
        <p:spPr>
          <a:xfrm>
            <a:off x="3251200" y="500063"/>
            <a:ext cx="3332163" cy="2498725"/>
          </a:xfrm>
          <a:solidFill>
            <a:srgbClr val="FFFFFF"/>
          </a:solidFill>
          <a:ln/>
        </p:spPr>
      </p:sp>
      <p:sp>
        <p:nvSpPr>
          <p:cNvPr id="62468"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p:spPr>
        <p:txBody>
          <a:bodyPr/>
          <a:lstStyle/>
          <a:p>
            <a:fld id="{53805F9A-3E35-4014-A3D0-A2E28F9B7737}" type="slidenum">
              <a:rPr lang="cs-CZ"/>
              <a:pPr/>
              <a:t>2</a:t>
            </a:fld>
            <a:endParaRPr lang="cs-CZ"/>
          </a:p>
        </p:txBody>
      </p:sp>
      <p:sp>
        <p:nvSpPr>
          <p:cNvPr id="45059" name="Rectangle 1"/>
          <p:cNvSpPr txBox="1">
            <a:spLocks noChangeArrowheads="1" noTextEdit="1"/>
          </p:cNvSpPr>
          <p:nvPr>
            <p:ph type="sldImg"/>
          </p:nvPr>
        </p:nvSpPr>
        <p:spPr>
          <a:xfrm>
            <a:off x="3251200" y="500063"/>
            <a:ext cx="3332163" cy="2498725"/>
          </a:xfrm>
          <a:solidFill>
            <a:srgbClr val="FFFFFF"/>
          </a:solidFill>
          <a:ln/>
        </p:spPr>
      </p:sp>
      <p:sp>
        <p:nvSpPr>
          <p:cNvPr id="45060" name="Rectangle 2"/>
          <p:cNvSpPr txBox="1">
            <a:spLocks noChangeArrowheads="1"/>
          </p:cNvSpPr>
          <p:nvPr>
            <p:ph type="body" idx="1"/>
          </p:nvPr>
        </p:nvSpPr>
        <p:spPr>
          <a:xfrm>
            <a:off x="1311275" y="3165475"/>
            <a:ext cx="7210425" cy="2997200"/>
          </a:xfrm>
          <a:noFill/>
          <a:ln/>
        </p:spPr>
        <p:txBody>
          <a:bodyPr wrap="none" anchor="ctr"/>
          <a:lstStyle/>
          <a:p>
            <a:r>
              <a:rPr lang="cs-CZ" smtClean="0"/>
              <a:t>Vesto Slipher </a:t>
            </a:r>
            <a:r>
              <a:rPr lang="en-US" smtClean="0"/>
              <a:t>b</a:t>
            </a:r>
            <a:r>
              <a:rPr lang="cs-CZ" smtClean="0"/>
              <a:t>yl americký astronom, který jako první provedl měření radiálních rychlostí galaxií</a:t>
            </a:r>
            <a:r>
              <a:rPr lang="en-US" smtClean="0"/>
              <a:t>. V t</a:t>
            </a:r>
            <a:r>
              <a:rPr lang="cs-CZ" smtClean="0"/>
              <a:t>é</a:t>
            </a:r>
            <a:r>
              <a:rPr lang="en-US" smtClean="0"/>
              <a:t> dob</a:t>
            </a:r>
            <a:r>
              <a:rPr lang="cs-CZ" smtClean="0"/>
              <a:t>ě</a:t>
            </a:r>
            <a:r>
              <a:rPr lang="en-US" smtClean="0"/>
              <a:t> Albert Einstein p</a:t>
            </a:r>
            <a:r>
              <a:rPr lang="cs-CZ" smtClean="0"/>
              <a:t>ůsobil v Praze a dumal nad teorií relativity.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p:spPr>
        <p:txBody>
          <a:bodyPr/>
          <a:lstStyle/>
          <a:p>
            <a:fld id="{E7F4A685-ED8D-441C-840D-F1338CDD9DF1}" type="slidenum">
              <a:rPr lang="cs-CZ"/>
              <a:pPr/>
              <a:t>20</a:t>
            </a:fld>
            <a:endParaRPr lang="cs-CZ"/>
          </a:p>
        </p:txBody>
      </p:sp>
      <p:sp>
        <p:nvSpPr>
          <p:cNvPr id="63491" name="Rectangle 1"/>
          <p:cNvSpPr txBox="1">
            <a:spLocks noChangeArrowheads="1" noTextEdit="1"/>
          </p:cNvSpPr>
          <p:nvPr>
            <p:ph type="sldImg"/>
          </p:nvPr>
        </p:nvSpPr>
        <p:spPr>
          <a:xfrm>
            <a:off x="3251200" y="500063"/>
            <a:ext cx="3332163" cy="2498725"/>
          </a:xfrm>
          <a:solidFill>
            <a:srgbClr val="FFFFFF"/>
          </a:solidFill>
          <a:ln/>
        </p:spPr>
      </p:sp>
      <p:sp>
        <p:nvSpPr>
          <p:cNvPr id="63492" name="Text Box 2"/>
          <p:cNvSpPr txBox="1">
            <a:spLocks noChangeArrowheads="1"/>
          </p:cNvSpPr>
          <p:nvPr>
            <p:ph type="body" idx="1"/>
          </p:nvPr>
        </p:nvSpPr>
        <p:spPr>
          <a:xfrm>
            <a:off x="1311275" y="3165475"/>
            <a:ext cx="7210425" cy="2997200"/>
          </a:xfrm>
          <a:noFill/>
          <a:ln/>
        </p:spPr>
        <p:txBody>
          <a:bodyPr/>
          <a:lstStyle/>
          <a:p>
            <a:pPr>
              <a:spcBef>
                <a:spcPts val="4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start 1. července 1983, výsledky v Leningradě v lednu 1992</a:t>
            </a:r>
          </a:p>
          <a:p>
            <a:pPr>
              <a:spcBef>
                <a:spcPts val="4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 mapovala strukturu CMB s rozlišením cca 6 mK</a:t>
            </a:r>
          </a:p>
          <a:p>
            <a:pPr>
              <a:spcBef>
                <a:spcPts val="4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experiment zachytit anisotropii reliktního záření</a:t>
            </a:r>
          </a:p>
          <a:p>
            <a:pPr>
              <a:spcBef>
                <a:spcPts val="4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 připravovaná sonda relikt-2 (start měl být v 90. letech) se již z finanč. důvodů nekonal</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Nobelova cenu za fyziku pro rok 2006 připadla týmu amerických vědců,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který oznámil stejná pozorování 23. dubna 1992 na základě dat přijatých ze sondy COBE.</a:t>
            </a:r>
          </a:p>
        </p:txBody>
      </p:sp>
      <p:sp>
        <p:nvSpPr>
          <p:cNvPr id="63493"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9097F3-C46A-4CB2-B299-237C5DF439E4}"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cs-CZ"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p:spPr>
        <p:txBody>
          <a:bodyPr/>
          <a:lstStyle/>
          <a:p>
            <a:fld id="{DC58F98B-217A-414A-8F38-54E085E93131}" type="slidenum">
              <a:rPr lang="cs-CZ"/>
              <a:pPr/>
              <a:t>21</a:t>
            </a:fld>
            <a:endParaRPr lang="cs-CZ"/>
          </a:p>
        </p:txBody>
      </p:sp>
      <p:sp>
        <p:nvSpPr>
          <p:cNvPr id="64515" name="Rectangle 1"/>
          <p:cNvSpPr txBox="1">
            <a:spLocks noChangeArrowheads="1" noTextEdit="1"/>
          </p:cNvSpPr>
          <p:nvPr>
            <p:ph type="sldImg"/>
          </p:nvPr>
        </p:nvSpPr>
        <p:spPr>
          <a:xfrm>
            <a:off x="3251200" y="500063"/>
            <a:ext cx="3332163" cy="2498725"/>
          </a:xfrm>
          <a:solidFill>
            <a:srgbClr val="FFFFFF"/>
          </a:solidFill>
          <a:ln/>
        </p:spPr>
      </p:sp>
      <p:sp>
        <p:nvSpPr>
          <p:cNvPr id="64516"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Práce obou oceněných fyziků pomohly podle zdůvodnění výboru "vrhnout více světla na původ vesmíru a přispěly k vysvětlení vzniku galaxií a hvězd". K jejich objevům přispěla měření uskutečněná s pomocí satelitu COBE, vypuštěného Americkým úřadem pro letectví a vesmír (NASA) v roce 1989. Měření podpořila teorii "velkého třesku" jako původu vesmíru. Mather (60) pracuje v Goddardově centru komických letů NASA v Greenbeltu ve státě Maryland, Smoot (61) v Berkeleyho národní laboratoři v Berkeley v Kalifornii.</a:t>
            </a:r>
          </a:p>
        </p:txBody>
      </p:sp>
      <p:sp>
        <p:nvSpPr>
          <p:cNvPr id="64517"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F755DCA-4C19-4CFA-B981-66A2012B273E}"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cs-CZ"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ln/>
        </p:spPr>
        <p:txBody>
          <a:bodyPr/>
          <a:lstStyle/>
          <a:p>
            <a:fld id="{9EE21B8C-D862-4B6F-92B5-3F6A6E7D3CD0}" type="slidenum">
              <a:rPr lang="cs-CZ"/>
              <a:pPr/>
              <a:t>22</a:t>
            </a:fld>
            <a:endParaRPr lang="cs-CZ"/>
          </a:p>
        </p:txBody>
      </p:sp>
      <p:sp>
        <p:nvSpPr>
          <p:cNvPr id="65539" name="Rectangle 1"/>
          <p:cNvSpPr txBox="1">
            <a:spLocks noChangeArrowheads="1" noTextEdit="1"/>
          </p:cNvSpPr>
          <p:nvPr>
            <p:ph type="sldImg"/>
          </p:nvPr>
        </p:nvSpPr>
        <p:spPr>
          <a:xfrm>
            <a:off x="3251200" y="500063"/>
            <a:ext cx="3332163" cy="2498725"/>
          </a:xfrm>
          <a:solidFill>
            <a:srgbClr val="FFFFFF"/>
          </a:solidFill>
          <a:ln/>
        </p:spPr>
      </p:sp>
      <p:sp>
        <p:nvSpPr>
          <p:cNvPr id="65540"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smtClean="0">
                <a:ea typeface="Microsoft YaHei" charset="-122"/>
              </a:rPr>
              <a:t>start:</a:t>
            </a:r>
            <a:r>
              <a:rPr lang="cs-CZ" smtClean="0">
                <a:ea typeface="Microsoft YaHei" charset="-122"/>
              </a:rPr>
              <a:t> 18. listopadu 1989</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Rozlišení podobné jako Relikt-1 (tisíciny mK, cca 5°)</a:t>
            </a:r>
          </a:p>
        </p:txBody>
      </p:sp>
      <p:sp>
        <p:nvSpPr>
          <p:cNvPr id="65541"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746662-430C-48BB-B39F-A088E2C6C714}"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cs-CZ"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p:spPr>
        <p:txBody>
          <a:bodyPr/>
          <a:lstStyle/>
          <a:p>
            <a:fld id="{609EC1DB-0A70-4E35-B156-444100A34918}" type="slidenum">
              <a:rPr lang="cs-CZ"/>
              <a:pPr/>
              <a:t>23</a:t>
            </a:fld>
            <a:endParaRPr lang="cs-CZ"/>
          </a:p>
        </p:txBody>
      </p:sp>
      <p:sp>
        <p:nvSpPr>
          <p:cNvPr id="66563" name="Rectangle 1"/>
          <p:cNvSpPr txBox="1">
            <a:spLocks noChangeArrowheads="1" noTextEdit="1"/>
          </p:cNvSpPr>
          <p:nvPr>
            <p:ph type="sldImg"/>
          </p:nvPr>
        </p:nvSpPr>
        <p:spPr>
          <a:xfrm>
            <a:off x="3251200" y="500063"/>
            <a:ext cx="3332163" cy="2498725"/>
          </a:xfrm>
          <a:solidFill>
            <a:srgbClr val="FFFFFF"/>
          </a:solidFill>
          <a:ln/>
        </p:spPr>
      </p:sp>
      <p:sp>
        <p:nvSpPr>
          <p:cNvPr id="66564"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3 zákl přístroje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smtClean="0">
                <a:ea typeface="Microsoft YaHei" charset="-122"/>
              </a:rPr>
              <a:t>FIRAS</a:t>
            </a:r>
            <a:r>
              <a:rPr lang="cs-CZ" smtClean="0">
                <a:ea typeface="Microsoft YaHei" charset="-122"/>
              </a:rPr>
              <a:t> (Far Infrared Absolute Spectrophotometer) - spektrofotometr v daleké IR oblasti</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smtClean="0">
                <a:ea typeface="Microsoft YaHei" charset="-122"/>
              </a:rPr>
              <a:t>DIRBE</a:t>
            </a:r>
            <a:r>
              <a:rPr lang="cs-CZ" smtClean="0">
                <a:ea typeface="Microsoft YaHei" charset="-122"/>
              </a:rPr>
              <a:t> (Diffuse Infrared Background Experiment) - sledování difúzního IR pozadí</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smtClean="0">
                <a:ea typeface="Microsoft YaHei" charset="-122"/>
              </a:rPr>
              <a:t>DMR</a:t>
            </a:r>
            <a:r>
              <a:rPr lang="cs-CZ" smtClean="0">
                <a:ea typeface="Microsoft YaHei" charset="-122"/>
              </a:rPr>
              <a:t> (Differential Microwave Radiometer)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objev anisotropie reliktního záření 1992</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objev malorozměrových fluktuací teploty reliktního záření</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objev IR záření vesmírného pozadí 1998</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p:txBody>
      </p:sp>
      <p:sp>
        <p:nvSpPr>
          <p:cNvPr id="66565"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CD01967-783B-4FFA-A799-361B12225690}"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cs-CZ"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ln/>
        </p:spPr>
        <p:txBody>
          <a:bodyPr/>
          <a:lstStyle/>
          <a:p>
            <a:fld id="{53F120B3-3B9E-46DB-9834-65A1F90B2537}" type="slidenum">
              <a:rPr lang="cs-CZ"/>
              <a:pPr/>
              <a:t>24</a:t>
            </a:fld>
            <a:endParaRPr lang="cs-CZ"/>
          </a:p>
        </p:txBody>
      </p:sp>
      <p:sp>
        <p:nvSpPr>
          <p:cNvPr id="67587" name="Text Box 1"/>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CDC844-26B8-41E9-984A-40283402FF3B}"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cs-CZ" sz="1200">
              <a:solidFill>
                <a:srgbClr val="000000"/>
              </a:solidFill>
            </a:endParaRPr>
          </a:p>
        </p:txBody>
      </p:sp>
      <p:sp>
        <p:nvSpPr>
          <p:cNvPr id="67588" name="Rectangle 2"/>
          <p:cNvSpPr txBox="1">
            <a:spLocks noChangeArrowheads="1" noTextEdit="1"/>
          </p:cNvSpPr>
          <p:nvPr>
            <p:ph type="sldImg"/>
          </p:nvPr>
        </p:nvSpPr>
        <p:spPr>
          <a:xfrm>
            <a:off x="3251200" y="500063"/>
            <a:ext cx="3332163" cy="2498725"/>
          </a:xfrm>
          <a:solidFill>
            <a:srgbClr val="FFFFFF"/>
          </a:solidFill>
          <a:ln/>
        </p:spPr>
      </p:sp>
      <p:sp>
        <p:nvSpPr>
          <p:cNvPr id="67589" name="Text Box 3"/>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Hlavním cílem je pořídit Mapu fluktuací reliktního záření s mnohem vyšší citlivostí a rozlišením než sonda COBE: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úhlové rozlišení kolem 0,3° a citlivost 20 µK.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Sonda pracovala v pěti oddělených frekvenčních pásmech od 22 do 90 GHz.</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p:spPr>
        <p:txBody>
          <a:bodyPr/>
          <a:lstStyle/>
          <a:p>
            <a:fld id="{E0864508-C67E-4EDD-ADCD-A960F9B5BA21}" type="slidenum">
              <a:rPr lang="cs-CZ"/>
              <a:pPr/>
              <a:t>25</a:t>
            </a:fld>
            <a:endParaRPr lang="cs-CZ"/>
          </a:p>
        </p:txBody>
      </p:sp>
      <p:sp>
        <p:nvSpPr>
          <p:cNvPr id="68611" name="Text Box 1"/>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7F65CA3-8210-43D6-A10E-034431DB810E}"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cs-CZ" sz="1200">
              <a:solidFill>
                <a:srgbClr val="000000"/>
              </a:solidFill>
            </a:endParaRPr>
          </a:p>
        </p:txBody>
      </p:sp>
      <p:sp>
        <p:nvSpPr>
          <p:cNvPr id="68612" name="Rectangle 2"/>
          <p:cNvSpPr txBox="1">
            <a:spLocks noChangeArrowheads="1" noTextEdit="1"/>
          </p:cNvSpPr>
          <p:nvPr>
            <p:ph type="sldImg"/>
          </p:nvPr>
        </p:nvSpPr>
        <p:spPr>
          <a:xfrm>
            <a:off x="3251200" y="500063"/>
            <a:ext cx="3332163" cy="2498725"/>
          </a:xfrm>
          <a:solidFill>
            <a:srgbClr val="FFFFFF"/>
          </a:solidFill>
          <a:ln/>
        </p:spPr>
      </p:sp>
      <p:sp>
        <p:nvSpPr>
          <p:cNvPr id="68613" name="Rectangle 3"/>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ln/>
        </p:spPr>
        <p:txBody>
          <a:bodyPr/>
          <a:lstStyle/>
          <a:p>
            <a:fld id="{AD7D7937-7B6C-4CE1-B1BF-BBF8AAC90E2A}" type="slidenum">
              <a:rPr lang="cs-CZ"/>
              <a:pPr/>
              <a:t>26</a:t>
            </a:fld>
            <a:endParaRPr lang="cs-CZ"/>
          </a:p>
        </p:txBody>
      </p:sp>
      <p:sp>
        <p:nvSpPr>
          <p:cNvPr id="69635" name="Rectangle 1"/>
          <p:cNvSpPr txBox="1">
            <a:spLocks noChangeArrowheads="1" noTextEdit="1"/>
          </p:cNvSpPr>
          <p:nvPr>
            <p:ph type="sldImg"/>
          </p:nvPr>
        </p:nvSpPr>
        <p:spPr>
          <a:xfrm>
            <a:off x="3251200" y="500063"/>
            <a:ext cx="3332163" cy="2498725"/>
          </a:xfrm>
          <a:solidFill>
            <a:srgbClr val="FFFFFF"/>
          </a:solidFill>
          <a:ln/>
        </p:spPr>
      </p:sp>
      <p:sp>
        <p:nvSpPr>
          <p:cNvPr id="69636"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p:spPr>
        <p:txBody>
          <a:bodyPr/>
          <a:lstStyle/>
          <a:p>
            <a:fld id="{C3CBDFFE-7FAC-44C9-9EC2-4B58976B60CD}" type="slidenum">
              <a:rPr lang="cs-CZ"/>
              <a:pPr/>
              <a:t>27</a:t>
            </a:fld>
            <a:endParaRPr lang="cs-CZ"/>
          </a:p>
        </p:txBody>
      </p:sp>
      <p:sp>
        <p:nvSpPr>
          <p:cNvPr id="70659" name="Rectangle 1"/>
          <p:cNvSpPr txBox="1">
            <a:spLocks noChangeArrowheads="1" noTextEdit="1"/>
          </p:cNvSpPr>
          <p:nvPr>
            <p:ph type="sldImg"/>
          </p:nvPr>
        </p:nvSpPr>
        <p:spPr>
          <a:xfrm>
            <a:off x="3251200" y="500063"/>
            <a:ext cx="3332163" cy="2498725"/>
          </a:xfrm>
          <a:solidFill>
            <a:srgbClr val="FFFFFF"/>
          </a:solidFill>
          <a:ln/>
        </p:spPr>
      </p:sp>
      <p:sp>
        <p:nvSpPr>
          <p:cNvPr id="70660"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Opravdu vše vyřešeno? Vědci jsou hrozní šťouralové</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Mapování rychlosti pohyby hvězd v rameni NGC6503 (trpasličí galaxie v souhvězdí Draka, jas cca 10m)</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a:t>
            </a:r>
            <a:r>
              <a:rPr lang="en-US" smtClean="0">
                <a:ea typeface="Microsoft YaHei" charset="-122"/>
              </a:rPr>
              <a:t>&gt; mu</a:t>
            </a:r>
            <a:r>
              <a:rPr lang="cs-CZ" smtClean="0">
                <a:ea typeface="Microsoft YaHei" charset="-122"/>
              </a:rPr>
              <a:t>sí být hmotnější, jinak by se rozpadla</a:t>
            </a:r>
          </a:p>
        </p:txBody>
      </p:sp>
      <p:sp>
        <p:nvSpPr>
          <p:cNvPr id="70661"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034B5BF-3256-456A-93ED-8A9ECAF67B18}"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cs-CZ"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p:spPr>
        <p:txBody>
          <a:bodyPr/>
          <a:lstStyle/>
          <a:p>
            <a:fld id="{C42C132F-2CFB-4341-89AF-E9C6CA411AA0}" type="slidenum">
              <a:rPr lang="cs-CZ"/>
              <a:pPr/>
              <a:t>28</a:t>
            </a:fld>
            <a:endParaRPr lang="cs-CZ"/>
          </a:p>
        </p:txBody>
      </p:sp>
      <p:sp>
        <p:nvSpPr>
          <p:cNvPr id="71683" name="Rectangle 1"/>
          <p:cNvSpPr txBox="1">
            <a:spLocks noChangeArrowheads="1" noTextEdit="1"/>
          </p:cNvSpPr>
          <p:nvPr>
            <p:ph type="sldImg"/>
          </p:nvPr>
        </p:nvSpPr>
        <p:spPr>
          <a:xfrm>
            <a:off x="3251200" y="500063"/>
            <a:ext cx="3332163" cy="2498725"/>
          </a:xfrm>
          <a:solidFill>
            <a:srgbClr val="FFFFFF"/>
          </a:solidFill>
          <a:ln/>
        </p:spPr>
      </p:sp>
      <p:sp>
        <p:nvSpPr>
          <p:cNvPr id="71684"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p:spPr>
        <p:txBody>
          <a:bodyPr/>
          <a:lstStyle/>
          <a:p>
            <a:fld id="{1B21BECC-609F-445B-A117-CC643113FBE5}" type="slidenum">
              <a:rPr lang="cs-CZ"/>
              <a:pPr/>
              <a:t>29</a:t>
            </a:fld>
            <a:endParaRPr lang="cs-CZ"/>
          </a:p>
        </p:txBody>
      </p:sp>
      <p:sp>
        <p:nvSpPr>
          <p:cNvPr id="72707" name="Rectangle 1"/>
          <p:cNvSpPr txBox="1">
            <a:spLocks noChangeArrowheads="1" noTextEdit="1"/>
          </p:cNvSpPr>
          <p:nvPr>
            <p:ph type="sldImg"/>
          </p:nvPr>
        </p:nvSpPr>
        <p:spPr>
          <a:xfrm>
            <a:off x="831850" y="0"/>
            <a:ext cx="3498850" cy="2624138"/>
          </a:xfrm>
          <a:solidFill>
            <a:srgbClr val="FFFFFF"/>
          </a:solidFill>
          <a:ln/>
        </p:spPr>
      </p:sp>
      <p:sp>
        <p:nvSpPr>
          <p:cNvPr id="72708"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p:spPr>
        <p:txBody>
          <a:bodyPr/>
          <a:lstStyle/>
          <a:p>
            <a:fld id="{FB4EC15F-864C-4579-AE3A-922C55C0B730}" type="slidenum">
              <a:rPr lang="cs-CZ"/>
              <a:pPr/>
              <a:t>3</a:t>
            </a:fld>
            <a:endParaRPr lang="cs-CZ"/>
          </a:p>
        </p:txBody>
      </p:sp>
      <p:sp>
        <p:nvSpPr>
          <p:cNvPr id="46083" name="Rectangle 1"/>
          <p:cNvSpPr txBox="1">
            <a:spLocks noChangeArrowheads="1" noTextEdit="1"/>
          </p:cNvSpPr>
          <p:nvPr>
            <p:ph type="sldImg"/>
          </p:nvPr>
        </p:nvSpPr>
        <p:spPr>
          <a:xfrm>
            <a:off x="3251200" y="500063"/>
            <a:ext cx="3332163" cy="2498725"/>
          </a:xfrm>
          <a:solidFill>
            <a:srgbClr val="FFFFFF"/>
          </a:solidFill>
          <a:ln/>
        </p:spPr>
      </p:sp>
      <p:sp>
        <p:nvSpPr>
          <p:cNvPr id="46084"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Obecná teorie relativity (zkratkou OTR) je fyzikální teorie gravitace publikovaná Albertem Einsteinem v roce 1915, která je popisem gravitace užívaným v moderní fyzice. Obecná teorie relativity zobecňuje speciální relativitu a Newtonův gravitační zákon do jednotného popisu gravitace jako geometrické vlastnosti prostoru a času neboli prostoročasu.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Microsoft YaHei" charset="-122"/>
              </a:rPr>
              <a:t>Obecná teorie relativity je také základem současných kosmologických modelů trvale se rozpínajícího vesmíru.</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charset="-122"/>
            </a:endParaRPr>
          </a:p>
        </p:txBody>
      </p:sp>
      <p:sp>
        <p:nvSpPr>
          <p:cNvPr id="46085"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C4EAC17-923F-4668-8F47-2B0A0308247B}"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cs-CZ"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ln/>
        </p:spPr>
        <p:txBody>
          <a:bodyPr/>
          <a:lstStyle/>
          <a:p>
            <a:fld id="{2C06EF15-8320-4587-B8B7-5E501B4A6F92}" type="slidenum">
              <a:rPr lang="cs-CZ"/>
              <a:pPr/>
              <a:t>30</a:t>
            </a:fld>
            <a:endParaRPr lang="cs-CZ"/>
          </a:p>
        </p:txBody>
      </p:sp>
      <p:sp>
        <p:nvSpPr>
          <p:cNvPr id="73731" name="Rectangle 1"/>
          <p:cNvSpPr txBox="1">
            <a:spLocks noChangeArrowheads="1" noTextEdit="1"/>
          </p:cNvSpPr>
          <p:nvPr>
            <p:ph type="sldImg"/>
          </p:nvPr>
        </p:nvSpPr>
        <p:spPr>
          <a:xfrm>
            <a:off x="3251200" y="500063"/>
            <a:ext cx="3332163" cy="2498725"/>
          </a:xfrm>
          <a:solidFill>
            <a:srgbClr val="FFFFFF"/>
          </a:solidFill>
          <a:ln/>
        </p:spPr>
      </p:sp>
      <p:sp>
        <p:nvSpPr>
          <p:cNvPr id="73732"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p:spPr>
        <p:txBody>
          <a:bodyPr/>
          <a:lstStyle/>
          <a:p>
            <a:fld id="{CD4F013D-D710-48AD-815B-B7306BFBDFAE}" type="slidenum">
              <a:rPr lang="cs-CZ"/>
              <a:pPr/>
              <a:t>31</a:t>
            </a:fld>
            <a:endParaRPr lang="cs-CZ"/>
          </a:p>
        </p:txBody>
      </p:sp>
      <p:sp>
        <p:nvSpPr>
          <p:cNvPr id="74755" name="Rectangle 1"/>
          <p:cNvSpPr txBox="1">
            <a:spLocks noChangeArrowheads="1" noTextEdit="1"/>
          </p:cNvSpPr>
          <p:nvPr>
            <p:ph type="sldImg"/>
          </p:nvPr>
        </p:nvSpPr>
        <p:spPr>
          <a:xfrm>
            <a:off x="3251200" y="500063"/>
            <a:ext cx="3332163" cy="2498725"/>
          </a:xfrm>
          <a:solidFill>
            <a:srgbClr val="FFFFFF"/>
          </a:solidFill>
          <a:ln/>
        </p:spPr>
      </p:sp>
      <p:sp>
        <p:nvSpPr>
          <p:cNvPr id="74756"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p:spPr>
        <p:txBody>
          <a:bodyPr/>
          <a:lstStyle/>
          <a:p>
            <a:fld id="{2A5D38CC-FDE9-42AA-BE0E-F96FFAC44948}" type="slidenum">
              <a:rPr lang="cs-CZ"/>
              <a:pPr/>
              <a:t>32</a:t>
            </a:fld>
            <a:endParaRPr lang="cs-CZ"/>
          </a:p>
        </p:txBody>
      </p:sp>
      <p:sp>
        <p:nvSpPr>
          <p:cNvPr id="75779" name="Rectangle 1"/>
          <p:cNvSpPr txBox="1">
            <a:spLocks noChangeArrowheads="1" noTextEdit="1"/>
          </p:cNvSpPr>
          <p:nvPr>
            <p:ph type="sldImg"/>
          </p:nvPr>
        </p:nvSpPr>
        <p:spPr>
          <a:xfrm>
            <a:off x="3251200" y="500063"/>
            <a:ext cx="3332163" cy="2498725"/>
          </a:xfrm>
          <a:solidFill>
            <a:srgbClr val="FFFFFF"/>
          </a:solidFill>
          <a:ln/>
        </p:spPr>
      </p:sp>
      <p:sp>
        <p:nvSpPr>
          <p:cNvPr id="75780"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MACHO jsou to objekty, které nesvítí, ale působí gravitační silou na své okolí. </a:t>
            </a:r>
          </a:p>
        </p:txBody>
      </p:sp>
      <p:sp>
        <p:nvSpPr>
          <p:cNvPr id="75781"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6668867-E072-48A1-A850-16A311691E9E}"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cs-CZ"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a:ln/>
        </p:spPr>
        <p:txBody>
          <a:bodyPr/>
          <a:lstStyle/>
          <a:p>
            <a:fld id="{C1AA63C0-952C-4951-B88B-3235089E4621}" type="slidenum">
              <a:rPr lang="cs-CZ"/>
              <a:pPr/>
              <a:t>33</a:t>
            </a:fld>
            <a:endParaRPr lang="cs-CZ"/>
          </a:p>
        </p:txBody>
      </p:sp>
      <p:sp>
        <p:nvSpPr>
          <p:cNvPr id="76803" name="Rectangle 1"/>
          <p:cNvSpPr txBox="1">
            <a:spLocks noChangeArrowheads="1" noTextEdit="1"/>
          </p:cNvSpPr>
          <p:nvPr>
            <p:ph type="sldImg"/>
          </p:nvPr>
        </p:nvSpPr>
        <p:spPr>
          <a:xfrm>
            <a:off x="3251200" y="500063"/>
            <a:ext cx="3332163" cy="2498725"/>
          </a:xfrm>
          <a:solidFill>
            <a:srgbClr val="FFFFFF"/>
          </a:solidFill>
          <a:ln/>
        </p:spPr>
      </p:sp>
      <p:sp>
        <p:nvSpPr>
          <p:cNvPr id="76804"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ln/>
        </p:spPr>
        <p:txBody>
          <a:bodyPr/>
          <a:lstStyle/>
          <a:p>
            <a:fld id="{9769B32E-F9DF-4D31-951B-7B22A0AEBC07}" type="slidenum">
              <a:rPr lang="cs-CZ"/>
              <a:pPr/>
              <a:t>34</a:t>
            </a:fld>
            <a:endParaRPr lang="cs-CZ"/>
          </a:p>
        </p:txBody>
      </p:sp>
      <p:sp>
        <p:nvSpPr>
          <p:cNvPr id="77827" name="Rectangle 1"/>
          <p:cNvSpPr txBox="1">
            <a:spLocks noChangeArrowheads="1" noTextEdit="1"/>
          </p:cNvSpPr>
          <p:nvPr>
            <p:ph type="sldImg"/>
          </p:nvPr>
        </p:nvSpPr>
        <p:spPr>
          <a:xfrm>
            <a:off x="3251200" y="500063"/>
            <a:ext cx="3332163" cy="2498725"/>
          </a:xfrm>
          <a:solidFill>
            <a:srgbClr val="FFFFFF"/>
          </a:solidFill>
          <a:ln/>
        </p:spPr>
      </p:sp>
      <p:sp>
        <p:nvSpPr>
          <p:cNvPr id="77828" name="Text Box 2"/>
          <p:cNvSpPr txBox="1">
            <a:spLocks noChangeArrowheads="1"/>
          </p:cNvSpPr>
          <p:nvPr>
            <p:ph type="body" idx="1"/>
          </p:nvPr>
        </p:nvSpPr>
        <p:spPr>
          <a:xfrm>
            <a:off x="1311275" y="3165475"/>
            <a:ext cx="7210425" cy="2997200"/>
          </a:xfrm>
          <a:noFill/>
          <a:ln/>
        </p:spPr>
        <p:txBody>
          <a:bodyPr/>
          <a:lstStyle/>
          <a:p>
            <a:pPr>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 Po více než půl století, kdy hlavní protagonisté Dickeho skupiny dávno zemřeli, získává Nobelovu cenu za kosmologii osmdesátičtyřletý Jim Peebles, tehdejší doktorský student. Peebles se kosmologií zabýval i v dalších desetiletích. Vytvářel modely přeměny prvotních fluktuací, jejichž otisk je pozorován v reliktním záření, do dnes pozorovaných struktur, jakými jsou galaxie a kupy galaxií. Vytvářel také alternativní modely vzniku těchto struktur, které nevyžadují temnou hmotu, ty ale nakonec nebyly v souladu s pozorováními, a tak se staly jen slepou uličkou na křižovatkách poznání.</a:t>
            </a:r>
          </a:p>
          <a:p>
            <a:pPr>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a:p>
            <a:pPr>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V roce 2019 získal za teoretický přínos kosmologii polovinu Nobelovy ceny za fyziku. O druhou polovinu se dělí Michel Mayor a Didier Queloz, kteří ji získali za objev exoplanety obíhající kolem hvězdy hlavní posloupnosti.</a:t>
            </a:r>
          </a:p>
          <a:p>
            <a:pPr>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a:p>
            <a:pPr>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První detekce planety obíhající „normální“ hvězdy provedli až v roce 1995 Michel Mayor a jeho doktorský student Didier Queloz ve Francii na Observatoire de Haute-Provence, kde pracovali s novým spektrografem ELODIE. Využili změnu radiální rychlosti hvězdy </a:t>
            </a:r>
            <a:r>
              <a:rPr lang="cs-CZ" b="1" smtClean="0">
                <a:ea typeface="Microsoft YaHei" charset="-122"/>
              </a:rPr>
              <a:t>51 Pegas</a:t>
            </a:r>
            <a:r>
              <a:rPr lang="cs-CZ" smtClean="0">
                <a:ea typeface="Microsoft YaHei" charset="-122"/>
              </a:rPr>
              <a:t>i způsobenou oběhem exoplanety kolem hvězdy hlavní posloupnosti. Právě za tento objev, který odstartoval doslova hon na další exoplanety, obdrželi Nobelovu cenu za fyziku pro rok 2019.</a:t>
            </a:r>
          </a:p>
        </p:txBody>
      </p:sp>
      <p:sp>
        <p:nvSpPr>
          <p:cNvPr id="77829"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783CA9-CE15-4F5B-936D-13805E9F1220}"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cs-CZ"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p:spPr>
        <p:txBody>
          <a:bodyPr/>
          <a:lstStyle/>
          <a:p>
            <a:fld id="{775C0222-B2CC-493F-8B90-89363B3318F7}" type="slidenum">
              <a:rPr lang="cs-CZ"/>
              <a:pPr/>
              <a:t>35</a:t>
            </a:fld>
            <a:endParaRPr lang="cs-CZ"/>
          </a:p>
        </p:txBody>
      </p:sp>
      <p:sp>
        <p:nvSpPr>
          <p:cNvPr id="78851" name="Rectangle 1"/>
          <p:cNvSpPr txBox="1">
            <a:spLocks noChangeArrowheads="1" noTextEdit="1"/>
          </p:cNvSpPr>
          <p:nvPr>
            <p:ph type="sldImg"/>
          </p:nvPr>
        </p:nvSpPr>
        <p:spPr>
          <a:xfrm>
            <a:off x="3251200" y="500063"/>
            <a:ext cx="3332163" cy="2498725"/>
          </a:xfrm>
          <a:solidFill>
            <a:srgbClr val="FFFFFF"/>
          </a:solidFill>
          <a:ln/>
        </p:spPr>
      </p:sp>
      <p:sp>
        <p:nvSpPr>
          <p:cNvPr id="78852"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1) Analýza fluktuací reliktního záření je základním indikátorem existence inflační fáze ve velmi raném vesmíru. Měření sondy Planck jsou tedy silnou podporou inflačních hypotéz.</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2) V pořízených datech je dobře patrné gravitační čočkování obrazců fluktuací reliktního záření mezilehlou temnou hmotou. Jde o další nezávislý důkaz její existence.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mtClean="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3) Ve fluktuacích jsou patrné anizotropie, ty ale nijak nevybočují z normálního (Gaussova) statistického rozdělení a jsou tedy očekávaným jevem.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4) Některé parametry se poněkud odlišují od předchozích měření, týká se to zejména nižší hodnoty Hubbleovy konstanty a jiného poměrného zastoupení základních tří složek vesmíru (atomární látky, temné hmoty a temné energie).</a:t>
            </a:r>
          </a:p>
        </p:txBody>
      </p:sp>
      <p:sp>
        <p:nvSpPr>
          <p:cNvPr id="78853"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C624DD8-CABD-473A-B11B-18B790F0873C}"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cs-CZ"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ln/>
        </p:spPr>
        <p:txBody>
          <a:bodyPr/>
          <a:lstStyle/>
          <a:p>
            <a:fld id="{FBF4BA2B-AEE0-4DB6-ACE4-4271D3300BA6}" type="slidenum">
              <a:rPr lang="cs-CZ"/>
              <a:pPr/>
              <a:t>36</a:t>
            </a:fld>
            <a:endParaRPr lang="cs-CZ"/>
          </a:p>
        </p:txBody>
      </p:sp>
      <p:sp>
        <p:nvSpPr>
          <p:cNvPr id="79875" name="Rectangle 1"/>
          <p:cNvSpPr txBox="1">
            <a:spLocks noChangeArrowheads="1" noTextEdit="1"/>
          </p:cNvSpPr>
          <p:nvPr>
            <p:ph type="sldImg"/>
          </p:nvPr>
        </p:nvSpPr>
        <p:spPr>
          <a:xfrm>
            <a:off x="3251200" y="500063"/>
            <a:ext cx="3332163" cy="2498725"/>
          </a:xfrm>
          <a:solidFill>
            <a:srgbClr val="FFFFFF"/>
          </a:solidFill>
          <a:ln/>
        </p:spPr>
      </p:sp>
      <p:sp>
        <p:nvSpPr>
          <p:cNvPr id="79876"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p:spPr>
        <p:txBody>
          <a:bodyPr/>
          <a:lstStyle/>
          <a:p>
            <a:fld id="{BE44693B-E16D-45F4-8AEE-8D6D7A34F776}" type="slidenum">
              <a:rPr lang="cs-CZ"/>
              <a:pPr/>
              <a:t>37</a:t>
            </a:fld>
            <a:endParaRPr lang="cs-CZ"/>
          </a:p>
        </p:txBody>
      </p:sp>
      <p:sp>
        <p:nvSpPr>
          <p:cNvPr id="80899" name="Rectangle 1"/>
          <p:cNvSpPr txBox="1">
            <a:spLocks noChangeArrowheads="1" noTextEdit="1"/>
          </p:cNvSpPr>
          <p:nvPr>
            <p:ph type="sldImg"/>
          </p:nvPr>
        </p:nvSpPr>
        <p:spPr>
          <a:xfrm>
            <a:off x="3251200" y="500063"/>
            <a:ext cx="3332163" cy="2498725"/>
          </a:xfrm>
          <a:solidFill>
            <a:srgbClr val="FFFFFF"/>
          </a:solidFill>
          <a:ln/>
        </p:spPr>
      </p:sp>
      <p:sp>
        <p:nvSpPr>
          <p:cNvPr id="80900" name="Text Box 2"/>
          <p:cNvSpPr txBox="1">
            <a:spLocks noChangeArrowheads="1"/>
          </p:cNvSpPr>
          <p:nvPr>
            <p:ph type="body" idx="1"/>
          </p:nvPr>
        </p:nvSpPr>
        <p:spPr>
          <a:xfrm>
            <a:off x="1311275" y="3165475"/>
            <a:ext cx="7210425" cy="2997200"/>
          </a:xfrm>
          <a:noFill/>
          <a:ln/>
        </p:spPr>
        <p:txBody>
          <a:bodyPr/>
          <a:lstStyle/>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000" smtClean="0">
                <a:ea typeface="Microsoft YaHei" charset="-122"/>
              </a:rPr>
              <a:t>Data ze sondy Planck jsou ve velmi dobré shodě s šestiparametrovým </a:t>
            </a:r>
            <a:r>
              <a:rPr lang="el-GR" sz="1000" smtClean="0">
                <a:ea typeface="Microsoft YaHei" charset="-122"/>
              </a:rPr>
              <a:t>Λ</a:t>
            </a:r>
            <a:r>
              <a:rPr lang="cs-CZ" sz="1000" smtClean="0">
                <a:ea typeface="Microsoft YaHei" charset="-122"/>
              </a:rPr>
              <a:t>CDM modelem. Tak se označuje matematický model vesmíru s nenulovou kosmologickou konstantou (</a:t>
            </a:r>
            <a:r>
              <a:rPr lang="cs-CZ" sz="1000" b="1" smtClean="0">
                <a:ea typeface="Microsoft YaHei" charset="-122"/>
              </a:rPr>
              <a:t>písmeno </a:t>
            </a:r>
            <a:r>
              <a:rPr lang="el-GR" sz="1000" b="1" smtClean="0">
                <a:ea typeface="Microsoft YaHei" charset="-122"/>
              </a:rPr>
              <a:t>Λ </a:t>
            </a:r>
            <a:r>
              <a:rPr lang="cs-CZ" sz="1000" smtClean="0">
                <a:ea typeface="Microsoft YaHei" charset="-122"/>
              </a:rPr>
              <a:t>), která v modelu </a:t>
            </a:r>
            <a:r>
              <a:rPr lang="cs-CZ" sz="1000" b="1" smtClean="0">
                <a:ea typeface="Microsoft YaHei" charset="-122"/>
              </a:rPr>
              <a:t>popisuje zrychlenou expanzi vesmíru</a:t>
            </a:r>
            <a:r>
              <a:rPr lang="cs-CZ" sz="1000" smtClean="0">
                <a:ea typeface="Microsoft YaHei" charset="-122"/>
              </a:rPr>
              <a:t>. </a:t>
            </a:r>
          </a:p>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000" smtClean="0">
                <a:ea typeface="Microsoft YaHei" charset="-122"/>
              </a:rPr>
              <a:t>Podstatnou složkou modelu je chladná temná hmota (</a:t>
            </a:r>
            <a:r>
              <a:rPr lang="cs-CZ" sz="1000" b="1" smtClean="0">
                <a:ea typeface="Microsoft YaHei" charset="-122"/>
              </a:rPr>
              <a:t>CDM</a:t>
            </a:r>
            <a:r>
              <a:rPr lang="cs-CZ" sz="1000" smtClean="0">
                <a:ea typeface="Microsoft YaHei" charset="-122"/>
              </a:rPr>
              <a:t>, Cold Dark Matter). „Chladný“ zde znamená, že odpovídající částice mají velmi malé rychlosti v porovnání s rychlostí světla. </a:t>
            </a:r>
          </a:p>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000" smtClean="0">
                <a:ea typeface="Microsoft YaHei" charset="-122"/>
              </a:rPr>
              <a:t>Celý model je určen šesticí parametrů, z nichž je možné dopočítat podíl jednotlivých složek ve vesmíru, Hubbleovu konstantu, křivost vesmíru a další důležité údaje. Některé zjištěné hodnoty se částečně rozcházejí s předchozími měřeními, z dat pořízených Planckem vychází například o 18 % vyšší hodnota podílu temné hmoty, poněkud nižší hodnota Hubbleovy konstanty atd. </a:t>
            </a:r>
          </a:p>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000" smtClean="0">
              <a:ea typeface="Microsoft YaHei" charset="-122"/>
            </a:endParaRPr>
          </a:p>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000" smtClean="0">
                <a:ea typeface="Microsoft YaHei" charset="-122"/>
              </a:rPr>
              <a:t> U Hubbleovy konstanty je rozptyl hodnot z různých zdrojů značný, například z </a:t>
            </a:r>
            <a:r>
              <a:rPr lang="cs-CZ" sz="1000" i="1" smtClean="0">
                <a:ea typeface="Microsoft YaHei" charset="-122"/>
              </a:rPr>
              <a:t>Klíčového projektu</a:t>
            </a:r>
            <a:r>
              <a:rPr lang="cs-CZ" sz="1000" smtClean="0">
                <a:ea typeface="Microsoft YaHei" charset="-122"/>
              </a:rPr>
              <a:t> na HST vychází (74,3±2) km s</a:t>
            </a:r>
            <a:r>
              <a:rPr lang="cs-CZ" sz="1000" baseline="30000" smtClean="0">
                <a:ea typeface="Microsoft YaHei" charset="-122"/>
              </a:rPr>
              <a:t>–1</a:t>
            </a:r>
            <a:r>
              <a:rPr lang="cs-CZ" sz="1000" smtClean="0">
                <a:ea typeface="Microsoft YaHei" charset="-122"/>
              </a:rPr>
              <a:t> Mp</a:t>
            </a:r>
            <a:r>
              <a:rPr lang="cs-CZ" sz="1000" baseline="30000" smtClean="0">
                <a:ea typeface="Microsoft YaHei" charset="-122"/>
              </a:rPr>
              <a:t>–1</a:t>
            </a:r>
            <a:r>
              <a:rPr lang="cs-CZ" sz="1000" smtClean="0">
                <a:ea typeface="Microsoft YaHei" charset="-122"/>
              </a:rPr>
              <a:t>, z WMAP (69,7±2,4) km s</a:t>
            </a:r>
            <a:r>
              <a:rPr lang="cs-CZ" sz="1000" baseline="30000" smtClean="0">
                <a:ea typeface="Microsoft YaHei" charset="-122"/>
              </a:rPr>
              <a:t>–1 </a:t>
            </a:r>
            <a:r>
              <a:rPr lang="cs-CZ" sz="1000" smtClean="0">
                <a:ea typeface="Microsoft YaHei" charset="-122"/>
              </a:rPr>
              <a:t>Mp</a:t>
            </a:r>
            <a:r>
              <a:rPr lang="cs-CZ" sz="1000" baseline="30000" smtClean="0">
                <a:ea typeface="Microsoft YaHei" charset="-122"/>
              </a:rPr>
              <a:t>–1</a:t>
            </a:r>
            <a:r>
              <a:rPr lang="cs-CZ" sz="1000" smtClean="0">
                <a:ea typeface="Microsoft YaHei" charset="-122"/>
              </a:rPr>
              <a:t> a nyní z Plancku (67±2) km s</a:t>
            </a:r>
            <a:r>
              <a:rPr lang="cs-CZ" sz="1000" baseline="30000" smtClean="0">
                <a:ea typeface="Microsoft YaHei" charset="-122"/>
              </a:rPr>
              <a:t>–1</a:t>
            </a:r>
            <a:r>
              <a:rPr lang="cs-CZ" sz="1000" smtClean="0">
                <a:ea typeface="Microsoft YaHei" charset="-122"/>
              </a:rPr>
              <a:t>Mp</a:t>
            </a:r>
            <a:r>
              <a:rPr lang="cs-CZ" sz="1000" baseline="30000" smtClean="0">
                <a:ea typeface="Microsoft YaHei" charset="-122"/>
              </a:rPr>
              <a:t>–1</a:t>
            </a:r>
            <a:r>
              <a:rPr lang="cs-CZ" sz="1000" smtClean="0">
                <a:ea typeface="Microsoft YaHei" charset="-122"/>
              </a:rPr>
              <a:t>.</a:t>
            </a:r>
          </a:p>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000" smtClean="0">
              <a:ea typeface="Microsoft YaHei" charset="-122"/>
            </a:endParaRPr>
          </a:p>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000" smtClean="0">
                <a:ea typeface="Microsoft YaHei" charset="-122"/>
              </a:rPr>
              <a:t>Pozn k polarizaci CMB: Tolik teorie, jenže s vyhodnocováním polarizace v podstatě neexistují žádné zkušenosti a jde o výzkum na „zelené louce“. Přestože má ESA již některé předběžné výsledky, chce před zveřejněním vše ještě ověřit a provést mnohé další analýzy. V každém případě je na velkých úhlových škálách dobře patrný pík v polarizaci, který odpovídá E módu způsobenému opětovnou ionizací vesmírného prostředí při vzniku prvních hvězd. V principu je ale z polarizace reliktního záření možné získat celou řadu dalších zajímavých výsledků a pokud bychom měli štěstí, teoreticky by se mohl v polarizačním signálu nalézt otisk reliktních gravitačních vln, které vznikly v prvních okamžicích Velkého třesku. Nakolik ale budou vědci schopni takový záznam vůbec rozeznat a dekódovat, je velkou neznámou. Ať již analýza polarizačního záznamu dopadne jakkoli, budeme si muset na výsledek počkat až do poloviny roku 2014, kdy ESA uvolní třetí a pravděpodobně poslední  „balíček“ objevů sondy Planck. Třeba se tak opět stane v den, který bude zajímavou hříčkou číslic, jako tomu bylo u dvou předchozích várek výsledků ze sondy Planck.</a:t>
            </a:r>
          </a:p>
          <a:p>
            <a:pPr>
              <a:lnSpc>
                <a:spcPct val="80000"/>
              </a:lnSpc>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000" smtClean="0">
              <a:ea typeface="Microsoft YaHei" charset="-122"/>
            </a:endParaRPr>
          </a:p>
        </p:txBody>
      </p:sp>
      <p:sp>
        <p:nvSpPr>
          <p:cNvPr id="80901"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A58A8FC-308B-4210-9D36-5F53FB2A2BB6}"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cs-CZ"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ln/>
        </p:spPr>
        <p:txBody>
          <a:bodyPr/>
          <a:lstStyle/>
          <a:p>
            <a:fld id="{45A8BDB3-F7D0-40AF-A153-FC9591212F42}" type="slidenum">
              <a:rPr lang="cs-CZ"/>
              <a:pPr/>
              <a:t>38</a:t>
            </a:fld>
            <a:endParaRPr lang="cs-CZ"/>
          </a:p>
        </p:txBody>
      </p:sp>
      <p:sp>
        <p:nvSpPr>
          <p:cNvPr id="81923" name="Rectangle 1"/>
          <p:cNvSpPr txBox="1">
            <a:spLocks noChangeArrowheads="1" noTextEdit="1"/>
          </p:cNvSpPr>
          <p:nvPr>
            <p:ph type="sldImg"/>
          </p:nvPr>
        </p:nvSpPr>
        <p:spPr>
          <a:xfrm>
            <a:off x="3251200" y="500063"/>
            <a:ext cx="3332163" cy="2498725"/>
          </a:xfrm>
          <a:solidFill>
            <a:srgbClr val="FFFFFF"/>
          </a:solidFill>
          <a:ln/>
        </p:spPr>
      </p:sp>
      <p:sp>
        <p:nvSpPr>
          <p:cNvPr id="81924"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ln/>
        </p:spPr>
        <p:txBody>
          <a:bodyPr/>
          <a:lstStyle/>
          <a:p>
            <a:fld id="{C909DAB0-5716-4D96-983A-4C39F02A6F40}" type="slidenum">
              <a:rPr lang="cs-CZ"/>
              <a:pPr/>
              <a:t>39</a:t>
            </a:fld>
            <a:endParaRPr lang="cs-CZ"/>
          </a:p>
        </p:txBody>
      </p:sp>
      <p:sp>
        <p:nvSpPr>
          <p:cNvPr id="82947" name="Rectangle 1"/>
          <p:cNvSpPr txBox="1">
            <a:spLocks noChangeArrowheads="1" noTextEdit="1"/>
          </p:cNvSpPr>
          <p:nvPr>
            <p:ph type="sldImg"/>
          </p:nvPr>
        </p:nvSpPr>
        <p:spPr>
          <a:xfrm>
            <a:off x="3251200" y="500063"/>
            <a:ext cx="3332163" cy="2498725"/>
          </a:xfrm>
          <a:solidFill>
            <a:srgbClr val="FFFFFF"/>
          </a:solidFill>
          <a:ln/>
        </p:spPr>
      </p:sp>
      <p:sp>
        <p:nvSpPr>
          <p:cNvPr id="82948"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p:spPr>
        <p:txBody>
          <a:bodyPr/>
          <a:lstStyle/>
          <a:p>
            <a:fld id="{480C5704-859C-438F-9604-30C28896E2B3}" type="slidenum">
              <a:rPr lang="cs-CZ"/>
              <a:pPr/>
              <a:t>4</a:t>
            </a:fld>
            <a:endParaRPr lang="cs-CZ"/>
          </a:p>
        </p:txBody>
      </p:sp>
      <p:sp>
        <p:nvSpPr>
          <p:cNvPr id="47107" name="Rectangle 1"/>
          <p:cNvSpPr txBox="1">
            <a:spLocks noChangeArrowheads="1" noTextEdit="1"/>
          </p:cNvSpPr>
          <p:nvPr>
            <p:ph type="sldImg"/>
          </p:nvPr>
        </p:nvSpPr>
        <p:spPr>
          <a:xfrm>
            <a:off x="3251200" y="500063"/>
            <a:ext cx="3332163" cy="2498725"/>
          </a:xfrm>
          <a:solidFill>
            <a:srgbClr val="FFFFFF"/>
          </a:solidFill>
          <a:ln/>
        </p:spPr>
      </p:sp>
      <p:sp>
        <p:nvSpPr>
          <p:cNvPr id="47108" name="Text Box 2"/>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Microsoft YaHei" charset="-122"/>
              </a:rPr>
              <a:t>Obecná teorie relativity je také základem současných kosmologických modelů trvale se rozpínajícího vesmíru.</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Předpovědi, všechny úspěšné, zahrnují počáteční množství chemických prvků vytvořených v období primární nukleosyntézy,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rozsáhlou strukturu vesmíru a existenci a vlastnosti „ozvěny sálání“ z raného kosmu, tzv. kosmického mikrovlnného pozadí.</a:t>
            </a:r>
          </a:p>
        </p:txBody>
      </p:sp>
      <p:sp>
        <p:nvSpPr>
          <p:cNvPr id="47109" name="Text Box 3"/>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0C66A7-CEB1-4EC4-B1E2-375EB80DD220}"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cs-CZ"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ln/>
        </p:spPr>
        <p:txBody>
          <a:bodyPr/>
          <a:lstStyle/>
          <a:p>
            <a:fld id="{04C2B716-2E13-40B8-BE49-A2BD0C37083E}" type="slidenum">
              <a:rPr lang="cs-CZ"/>
              <a:pPr/>
              <a:t>40</a:t>
            </a:fld>
            <a:endParaRPr lang="cs-CZ"/>
          </a:p>
        </p:txBody>
      </p:sp>
      <p:sp>
        <p:nvSpPr>
          <p:cNvPr id="83971" name="Rectangle 1"/>
          <p:cNvSpPr txBox="1">
            <a:spLocks noChangeArrowheads="1" noTextEdit="1"/>
          </p:cNvSpPr>
          <p:nvPr>
            <p:ph type="sldImg"/>
          </p:nvPr>
        </p:nvSpPr>
        <p:spPr>
          <a:xfrm>
            <a:off x="3251200" y="500063"/>
            <a:ext cx="3332163" cy="2498725"/>
          </a:xfrm>
          <a:solidFill>
            <a:srgbClr val="FFFFFF"/>
          </a:solidFill>
          <a:ln/>
        </p:spPr>
      </p:sp>
      <p:sp>
        <p:nvSpPr>
          <p:cNvPr id="83972"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p:spPr>
        <p:txBody>
          <a:bodyPr/>
          <a:lstStyle/>
          <a:p>
            <a:fld id="{CEF45EFD-C7B8-45B0-BAF9-7A387AB0CFD1}" type="slidenum">
              <a:rPr lang="cs-CZ"/>
              <a:pPr/>
              <a:t>5</a:t>
            </a:fld>
            <a:endParaRPr lang="cs-CZ"/>
          </a:p>
        </p:txBody>
      </p:sp>
      <p:sp>
        <p:nvSpPr>
          <p:cNvPr id="48131" name="Rectangle 1"/>
          <p:cNvSpPr txBox="1">
            <a:spLocks noChangeArrowheads="1" noTextEdit="1"/>
          </p:cNvSpPr>
          <p:nvPr>
            <p:ph type="sldImg"/>
          </p:nvPr>
        </p:nvSpPr>
        <p:spPr>
          <a:xfrm>
            <a:off x="3251200" y="500063"/>
            <a:ext cx="3332163" cy="2498725"/>
          </a:xfrm>
          <a:solidFill>
            <a:srgbClr val="FFFFFF"/>
          </a:solidFill>
          <a:ln/>
        </p:spPr>
      </p:sp>
      <p:sp>
        <p:nvSpPr>
          <p:cNvPr id="48132"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p:spPr>
        <p:txBody>
          <a:bodyPr/>
          <a:lstStyle/>
          <a:p>
            <a:fld id="{DFFA64DF-B84E-48BA-8F81-71BF46B50F6D}" type="slidenum">
              <a:rPr lang="cs-CZ"/>
              <a:pPr/>
              <a:t>6</a:t>
            </a:fld>
            <a:endParaRPr lang="cs-CZ"/>
          </a:p>
        </p:txBody>
      </p:sp>
      <p:sp>
        <p:nvSpPr>
          <p:cNvPr id="49155" name="Rectangle 1"/>
          <p:cNvSpPr txBox="1">
            <a:spLocks noChangeArrowheads="1" noTextEdit="1"/>
          </p:cNvSpPr>
          <p:nvPr>
            <p:ph type="sldImg"/>
          </p:nvPr>
        </p:nvSpPr>
        <p:spPr>
          <a:xfrm>
            <a:off x="3251200" y="500063"/>
            <a:ext cx="3332163" cy="2498725"/>
          </a:xfrm>
          <a:solidFill>
            <a:srgbClr val="FFFFFF"/>
          </a:solidFill>
          <a:ln/>
        </p:spPr>
      </p:sp>
      <p:sp>
        <p:nvSpPr>
          <p:cNvPr id="49156"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p:spPr>
        <p:txBody>
          <a:bodyPr/>
          <a:lstStyle/>
          <a:p>
            <a:fld id="{DE9CD7A3-24C0-495B-A1CB-699F4BEE98B3}" type="slidenum">
              <a:rPr lang="cs-CZ"/>
              <a:pPr/>
              <a:t>7</a:t>
            </a:fld>
            <a:endParaRPr lang="cs-CZ"/>
          </a:p>
        </p:txBody>
      </p:sp>
      <p:sp>
        <p:nvSpPr>
          <p:cNvPr id="50179" name="Rectangle 1"/>
          <p:cNvSpPr txBox="1">
            <a:spLocks noChangeArrowheads="1" noTextEdit="1"/>
          </p:cNvSpPr>
          <p:nvPr>
            <p:ph type="sldImg"/>
          </p:nvPr>
        </p:nvSpPr>
        <p:spPr>
          <a:xfrm>
            <a:off x="3251200" y="500063"/>
            <a:ext cx="3332163" cy="2498725"/>
          </a:xfrm>
          <a:solidFill>
            <a:srgbClr val="FFFFFF"/>
          </a:solidFill>
          <a:ln/>
        </p:spPr>
      </p:sp>
      <p:sp>
        <p:nvSpPr>
          <p:cNvPr id="50180"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ln/>
        </p:spPr>
        <p:txBody>
          <a:bodyPr/>
          <a:lstStyle/>
          <a:p>
            <a:fld id="{0641352A-5FB4-45B6-A912-91FEE820999D}" type="slidenum">
              <a:rPr lang="cs-CZ"/>
              <a:pPr/>
              <a:t>8</a:t>
            </a:fld>
            <a:endParaRPr lang="cs-CZ"/>
          </a:p>
        </p:txBody>
      </p:sp>
      <p:sp>
        <p:nvSpPr>
          <p:cNvPr id="51203" name="Rectangle 1"/>
          <p:cNvSpPr txBox="1">
            <a:spLocks noChangeArrowheads="1" noTextEdit="1"/>
          </p:cNvSpPr>
          <p:nvPr>
            <p:ph type="sldImg"/>
          </p:nvPr>
        </p:nvSpPr>
        <p:spPr>
          <a:xfrm>
            <a:off x="3251200" y="500063"/>
            <a:ext cx="3332163" cy="2498725"/>
          </a:xfrm>
          <a:solidFill>
            <a:srgbClr val="FFFFFF"/>
          </a:solidFill>
          <a:ln/>
        </p:spPr>
      </p:sp>
      <p:sp>
        <p:nvSpPr>
          <p:cNvPr id="51204" name="Rectangle 2"/>
          <p:cNvSpPr txBox="1">
            <a:spLocks noChangeArrowheads="1"/>
          </p:cNvSpPr>
          <p:nvPr>
            <p:ph type="body" idx="1"/>
          </p:nvPr>
        </p:nvSpPr>
        <p:spPr>
          <a:xfrm>
            <a:off x="1311275" y="3165475"/>
            <a:ext cx="7210425" cy="2997200"/>
          </a:xfrm>
          <a:noFill/>
          <a:ln/>
        </p:spPr>
        <p:txBody>
          <a:bodyPr wrap="none" anchor="ctr"/>
          <a:lstStyle/>
          <a:p>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p:spPr>
        <p:txBody>
          <a:bodyPr/>
          <a:lstStyle/>
          <a:p>
            <a:fld id="{5F25D1CB-A18B-4740-ABED-0049B4A28621}" type="slidenum">
              <a:rPr lang="cs-CZ"/>
              <a:pPr/>
              <a:t>9</a:t>
            </a:fld>
            <a:endParaRPr lang="cs-CZ"/>
          </a:p>
        </p:txBody>
      </p:sp>
      <p:sp>
        <p:nvSpPr>
          <p:cNvPr id="52227" name="Text Box 1"/>
          <p:cNvSpPr txBox="1">
            <a:spLocks noChangeArrowheads="1"/>
          </p:cNvSpPr>
          <p:nvPr/>
        </p:nvSpPr>
        <p:spPr bwMode="auto">
          <a:xfrm>
            <a:off x="5572125" y="6329363"/>
            <a:ext cx="4260850" cy="333375"/>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98EDA94-4B37-407C-A645-CA4A1FFFA259}" type="slidenum">
              <a:rPr lang="cs-CZ"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cs-CZ" sz="1200">
              <a:solidFill>
                <a:srgbClr val="000000"/>
              </a:solidFill>
            </a:endParaRPr>
          </a:p>
        </p:txBody>
      </p:sp>
      <p:sp>
        <p:nvSpPr>
          <p:cNvPr id="52228" name="Rectangle 2"/>
          <p:cNvSpPr txBox="1">
            <a:spLocks noChangeArrowheads="1" noTextEdit="1"/>
          </p:cNvSpPr>
          <p:nvPr>
            <p:ph type="sldImg"/>
          </p:nvPr>
        </p:nvSpPr>
        <p:spPr>
          <a:xfrm>
            <a:off x="3251200" y="500063"/>
            <a:ext cx="3332163" cy="2498725"/>
          </a:xfrm>
          <a:solidFill>
            <a:srgbClr val="FFFFFF"/>
          </a:solidFill>
          <a:ln/>
        </p:spPr>
      </p:sp>
      <p:sp>
        <p:nvSpPr>
          <p:cNvPr id="52229" name="Text Box 3"/>
          <p:cNvSpPr txBox="1">
            <a:spLocks noChangeArrowheads="1"/>
          </p:cNvSpPr>
          <p:nvPr>
            <p:ph type="body" idx="1"/>
          </p:nvPr>
        </p:nvSpPr>
        <p:spPr>
          <a:xfrm>
            <a:off x="1311275" y="3165475"/>
            <a:ext cx="7210425" cy="29972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mtClean="0">
                <a:ea typeface="Microsoft YaHei" charset="-122"/>
              </a:rPr>
              <a:t>Základy fyzikálního vzdělání získal v Oděse. Roku 1926 ukončil studium na Leningradské univerzitě. Roku 1928 zamířil na slavnou německou univerzitu v Göttingenu. Téhož roku se mu podařilo vysvětlit mechanismus alfa rozpadu. V letech 1931–1933 pracoval v leningradském fyzikálním ústavu, odkud byl vyslán na fyzikální kongres do Bruselu. Roku 1934 odešel do Spojených států amerických. Do roku 1956 přednášel na George Washington University, poté na University of Colorado. Zabýval se kvantovou mechanikou, atomovou a jadernou fyzikou, astrofyzikou a kosmologií</a:t>
            </a:r>
            <a:r>
              <a:rPr lang="cs-CZ" b="1" smtClean="0">
                <a:ea typeface="Microsoft YaHei" charset="-122"/>
              </a:rPr>
              <a:t>.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smtClean="0">
                <a:ea typeface="Microsoft YaHei" charset="-122"/>
              </a:rPr>
              <a:t>Koncem 40. let také předpověděl, že by celý vesmír mělo rovnoměrně vyplňovat chladné mikrovlnné záření, které je pozůstatkem prvotního výbuchu. </a:t>
            </a:r>
            <a:r>
              <a:rPr lang="cs-CZ" smtClean="0">
                <a:ea typeface="Microsoft YaHei" charset="-122"/>
              </a:rPr>
              <a:t>Jeho revoluční myšlenkou bylo: „Náš vesmír je vlastně obrovská exploze, která pokračuje dodnes!“ Jako první přišel s teorií vzniku vesmíru, kterou jeho odpůrce Hoyle posměšně označil jako „velký třesk“. Tato teorie byla potvrzena roku 1965 americkými astronomy.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5"/>
          <p:cNvSpPr>
            <a:spLocks noGrp="1" noChangeArrowheads="1"/>
          </p:cNvSpPr>
          <p:nvPr>
            <p:ph type="sldNum" idx="10"/>
          </p:nvPr>
        </p:nvSpPr>
        <p:spPr>
          <a:ln/>
        </p:spPr>
        <p:txBody>
          <a:bodyPr/>
          <a:lstStyle>
            <a:lvl1pPr>
              <a:defRPr/>
            </a:lvl1pPr>
          </a:lstStyle>
          <a:p>
            <a:pPr>
              <a:defRPr/>
            </a:pPr>
            <a:fld id="{1C7659A7-9248-48E3-B6E5-37CB6DAD5E7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5"/>
          <p:cNvSpPr>
            <a:spLocks noGrp="1" noChangeArrowheads="1"/>
          </p:cNvSpPr>
          <p:nvPr>
            <p:ph type="sldNum" idx="10"/>
          </p:nvPr>
        </p:nvSpPr>
        <p:spPr>
          <a:ln/>
        </p:spPr>
        <p:txBody>
          <a:bodyPr/>
          <a:lstStyle>
            <a:lvl1pPr>
              <a:defRPr/>
            </a:lvl1pPr>
          </a:lstStyle>
          <a:p>
            <a:pPr>
              <a:defRPr/>
            </a:pPr>
            <a:fld id="{8B46CAAE-BE6D-4789-864B-B95A3C73A3D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1513" cy="5484813"/>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609600"/>
            <a:ext cx="5676900" cy="548481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5"/>
          <p:cNvSpPr>
            <a:spLocks noGrp="1" noChangeArrowheads="1"/>
          </p:cNvSpPr>
          <p:nvPr>
            <p:ph type="sldNum" idx="10"/>
          </p:nvPr>
        </p:nvSpPr>
        <p:spPr>
          <a:ln/>
        </p:spPr>
        <p:txBody>
          <a:bodyPr/>
          <a:lstStyle>
            <a:lvl1pPr>
              <a:defRPr/>
            </a:lvl1pPr>
          </a:lstStyle>
          <a:p>
            <a:pPr>
              <a:defRPr/>
            </a:pPr>
            <a:fld id="{13378F36-2079-4E64-9794-EA8CA8126A5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5"/>
          <p:cNvSpPr>
            <a:spLocks noGrp="1" noChangeArrowheads="1"/>
          </p:cNvSpPr>
          <p:nvPr>
            <p:ph type="sldNum" idx="10"/>
          </p:nvPr>
        </p:nvSpPr>
        <p:spPr>
          <a:ln/>
        </p:spPr>
        <p:txBody>
          <a:bodyPr/>
          <a:lstStyle>
            <a:lvl1pPr>
              <a:defRPr/>
            </a:lvl1pPr>
          </a:lstStyle>
          <a:p>
            <a:pPr>
              <a:defRPr/>
            </a:pPr>
            <a:fld id="{5B2E9057-3629-47FE-A1C3-24393072FB16}"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sldNum" idx="10"/>
          </p:nvPr>
        </p:nvSpPr>
        <p:spPr>
          <a:ln/>
        </p:spPr>
        <p:txBody>
          <a:bodyPr/>
          <a:lstStyle>
            <a:lvl1pPr>
              <a:defRPr/>
            </a:lvl1pPr>
          </a:lstStyle>
          <a:p>
            <a:pPr>
              <a:defRPr/>
            </a:pPr>
            <a:fld id="{5F7FC5FC-B1DF-42A9-9B97-53C4CB9DA594}"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5"/>
          <p:cNvSpPr>
            <a:spLocks noGrp="1" noChangeArrowheads="1"/>
          </p:cNvSpPr>
          <p:nvPr>
            <p:ph type="sldNum" idx="10"/>
          </p:nvPr>
        </p:nvSpPr>
        <p:spPr>
          <a:ln/>
        </p:spPr>
        <p:txBody>
          <a:bodyPr/>
          <a:lstStyle>
            <a:lvl1pPr>
              <a:defRPr/>
            </a:lvl1pPr>
          </a:lstStyle>
          <a:p>
            <a:pPr>
              <a:defRPr/>
            </a:pPr>
            <a:fld id="{5F28BC95-10DC-4B44-9220-57048A83DDC3}"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5"/>
          <p:cNvSpPr>
            <a:spLocks noGrp="1" noChangeArrowheads="1"/>
          </p:cNvSpPr>
          <p:nvPr>
            <p:ph type="sldNum" idx="10"/>
          </p:nvPr>
        </p:nvSpPr>
        <p:spPr>
          <a:ln/>
        </p:spPr>
        <p:txBody>
          <a:bodyPr/>
          <a:lstStyle>
            <a:lvl1pPr>
              <a:defRPr/>
            </a:lvl1pPr>
          </a:lstStyle>
          <a:p>
            <a:pPr>
              <a:defRPr/>
            </a:pPr>
            <a:fld id="{15E2EB29-9EF0-473E-9623-511BC7E78CF2}"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5"/>
          <p:cNvSpPr>
            <a:spLocks noGrp="1" noChangeArrowheads="1"/>
          </p:cNvSpPr>
          <p:nvPr>
            <p:ph type="sldNum" idx="10"/>
          </p:nvPr>
        </p:nvSpPr>
        <p:spPr>
          <a:ln/>
        </p:spPr>
        <p:txBody>
          <a:bodyPr/>
          <a:lstStyle>
            <a:lvl1pPr>
              <a:defRPr/>
            </a:lvl1pPr>
          </a:lstStyle>
          <a:p>
            <a:pPr>
              <a:defRPr/>
            </a:pPr>
            <a:fld id="{FE39CEBC-A904-4C9B-ACAF-1C9BC39B7C58}"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9A5B296-062D-4E16-AA19-67E35D8193A7}"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sldNum" idx="10"/>
          </p:nvPr>
        </p:nvSpPr>
        <p:spPr>
          <a:ln/>
        </p:spPr>
        <p:txBody>
          <a:bodyPr/>
          <a:lstStyle>
            <a:lvl1pPr>
              <a:defRPr/>
            </a:lvl1pPr>
          </a:lstStyle>
          <a:p>
            <a:pPr>
              <a:defRPr/>
            </a:pPr>
            <a:fld id="{2689A1D5-1201-4BBC-BAE4-87ED2B607CA8}"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sldNum" idx="10"/>
          </p:nvPr>
        </p:nvSpPr>
        <p:spPr>
          <a:ln/>
        </p:spPr>
        <p:txBody>
          <a:bodyPr/>
          <a:lstStyle>
            <a:lvl1pPr>
              <a:defRPr/>
            </a:lvl1pPr>
          </a:lstStyle>
          <a:p>
            <a:pPr>
              <a:defRPr/>
            </a:pPr>
            <a:fld id="{A846CA0F-0369-4B84-9324-391EE93ED799}"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F93C7"/>
            </a:gs>
            <a:gs pos="100000">
              <a:srgbClr val="21409A"/>
            </a:gs>
          </a:gsLst>
          <a:lin ang="135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70813"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Klikněte pro úpravu formátu textu nadpisu</a:t>
            </a:r>
          </a:p>
        </p:txBody>
      </p:sp>
      <p:sp>
        <p:nvSpPr>
          <p:cNvPr id="1027"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Klikněte pro úpravu formátu textu osnovy</a:t>
            </a:r>
          </a:p>
          <a:p>
            <a:pPr lvl="1"/>
            <a:r>
              <a:rPr lang="en-GB" smtClean="0"/>
              <a:t>Druhá úroveň</a:t>
            </a:r>
          </a:p>
          <a:p>
            <a:pPr lvl="2"/>
            <a:r>
              <a:rPr lang="en-GB" smtClean="0"/>
              <a:t>Třetí úroveň</a:t>
            </a:r>
          </a:p>
          <a:p>
            <a:pPr lvl="3"/>
            <a:r>
              <a:rPr lang="en-GB" smtClean="0"/>
              <a:t>Čtvrtá úroveň osnovy</a:t>
            </a:r>
          </a:p>
          <a:p>
            <a:pPr lvl="4"/>
            <a:r>
              <a:rPr lang="en-GB" smtClean="0"/>
              <a:t>Pátá úroveň osnovy</a:t>
            </a:r>
          </a:p>
          <a:p>
            <a:pPr lvl="4"/>
            <a:r>
              <a:rPr lang="en-GB" smtClean="0"/>
              <a:t>Šestá úroveň</a:t>
            </a:r>
          </a:p>
          <a:p>
            <a:pPr lvl="4"/>
            <a:r>
              <a:rPr lang="en-GB" smtClean="0"/>
              <a:t>Sedmá úroveň</a:t>
            </a:r>
          </a:p>
        </p:txBody>
      </p:sp>
      <p:sp>
        <p:nvSpPr>
          <p:cNvPr id="2" name="Text Box 3"/>
          <p:cNvSpPr txBox="1">
            <a:spLocks noChangeArrowheads="1"/>
          </p:cNvSpPr>
          <p:nvPr/>
        </p:nvSpPr>
        <p:spPr bwMode="auto">
          <a:xfrm>
            <a:off x="685800" y="6248400"/>
            <a:ext cx="1905000" cy="457200"/>
          </a:xfrm>
          <a:prstGeom prst="rect">
            <a:avLst/>
          </a:prstGeom>
          <a:noFill/>
          <a:ln w="9525" cap="flat">
            <a:noFill/>
            <a:round/>
            <a:headEnd/>
            <a:tailEnd/>
          </a:ln>
          <a:effectLst/>
        </p:spPr>
        <p:txBody>
          <a:bodyPr wrap="none" anchor="ctr"/>
          <a:lstStyle/>
          <a:p>
            <a:pPr>
              <a:defRPr/>
            </a:pPr>
            <a:endParaRPr lang="cs-CZ"/>
          </a:p>
        </p:txBody>
      </p:sp>
      <p:sp>
        <p:nvSpPr>
          <p:cNvPr id="1028" name="Text Box 4"/>
          <p:cNvSpPr txBox="1">
            <a:spLocks noChangeArrowheads="1"/>
          </p:cNvSpPr>
          <p:nvPr/>
        </p:nvSpPr>
        <p:spPr bwMode="auto">
          <a:xfrm>
            <a:off x="3124200" y="6248400"/>
            <a:ext cx="2895600" cy="457200"/>
          </a:xfrm>
          <a:prstGeom prst="rect">
            <a:avLst/>
          </a:prstGeom>
          <a:noFill/>
          <a:ln w="9525" cap="flat">
            <a:noFill/>
            <a:round/>
            <a:headEnd/>
            <a:tailEnd/>
          </a:ln>
          <a:effectLst/>
        </p:spPr>
        <p:txBody>
          <a:bodyPr wrap="none" anchor="ctr"/>
          <a:lstStyle/>
          <a:p>
            <a:pPr>
              <a:defRPr/>
            </a:pPr>
            <a:endParaRPr lang="cs-CZ"/>
          </a:p>
        </p:txBody>
      </p:sp>
      <p:sp>
        <p:nvSpPr>
          <p:cNvPr id="1029" name="Rectangle 5"/>
          <p:cNvSpPr>
            <a:spLocks noGrp="1" noChangeArrowheads="1"/>
          </p:cNvSpPr>
          <p:nvPr>
            <p:ph type="sldNum"/>
          </p:nvPr>
        </p:nvSpPr>
        <p:spPr bwMode="auto">
          <a:xfrm>
            <a:off x="6553200" y="6248400"/>
            <a:ext cx="1903413"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cs typeface="Segoe UI" charset="0"/>
              </a:defRPr>
            </a:lvl1pPr>
          </a:lstStyle>
          <a:p>
            <a:pPr>
              <a:defRPr/>
            </a:pPr>
            <a:fld id="{DD754633-90F2-498D-AA9A-5625AB7ECEC4}"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cs.wikipedia.org/wiki/COBE"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539750" y="260350"/>
            <a:ext cx="7772400" cy="147002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b="1" i="1">
                <a:solidFill>
                  <a:srgbClr val="FFFFFF"/>
                </a:solidFill>
              </a:rPr>
              <a:t>Svědkové minulosti</a:t>
            </a:r>
            <a:r>
              <a:rPr lang="en-US" sz="4400" b="1" i="1">
                <a:solidFill>
                  <a:srgbClr val="FFFFFF"/>
                </a:solidFill>
              </a:rPr>
              <a:t/>
            </a:r>
            <a:br>
              <a:rPr lang="en-US" sz="4400" b="1" i="1">
                <a:solidFill>
                  <a:srgbClr val="FFFFFF"/>
                </a:solidFill>
              </a:rPr>
            </a:br>
            <a:r>
              <a:rPr lang="cs-CZ" sz="4400" b="1" i="1">
                <a:solidFill>
                  <a:srgbClr val="FFFFFF"/>
                </a:solidFill>
              </a:rPr>
              <a:t>… nejen o reliktním záření</a:t>
            </a:r>
          </a:p>
        </p:txBody>
      </p:sp>
      <p:sp>
        <p:nvSpPr>
          <p:cNvPr id="2051" name="Text Box 2"/>
          <p:cNvSpPr txBox="1">
            <a:spLocks noChangeArrowheads="1"/>
          </p:cNvSpPr>
          <p:nvPr/>
        </p:nvSpPr>
        <p:spPr bwMode="auto">
          <a:xfrm>
            <a:off x="468313" y="5805488"/>
            <a:ext cx="8488362" cy="908050"/>
          </a:xfrm>
          <a:prstGeom prst="rect">
            <a:avLst/>
          </a:prstGeom>
          <a:noFill/>
          <a:ln w="9525">
            <a:noFill/>
            <a:round/>
            <a:headEnd/>
            <a:tailEnd/>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FFFFFF"/>
                </a:solidFill>
              </a:rPr>
              <a:t>… nejjednodu</a:t>
            </a:r>
            <a:r>
              <a:rPr lang="cs-CZ" sz="1800">
                <a:solidFill>
                  <a:srgbClr val="FFFFFF"/>
                </a:solidFill>
              </a:rPr>
              <a:t>žší způsob jak pohlédnout do minulosti je vzhlédnout vzhůru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a:solidFill>
                <a:srgbClr val="FFFFFF"/>
              </a:solidFill>
            </a:endParaRPr>
          </a:p>
          <a:p>
            <a:pPr algn="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Ing. Zdeněk Řehoř, Ph.D.</a:t>
            </a:r>
          </a:p>
        </p:txBody>
      </p:sp>
      <p:pic>
        <p:nvPicPr>
          <p:cNvPr id="2052" name="Picture 3"/>
          <p:cNvPicPr>
            <a:picLocks noChangeAspect="1" noChangeArrowheads="1"/>
          </p:cNvPicPr>
          <p:nvPr/>
        </p:nvPicPr>
        <p:blipFill>
          <a:blip r:embed="rId3" cstate="print"/>
          <a:srcRect/>
          <a:stretch>
            <a:fillRect/>
          </a:stretch>
        </p:blipFill>
        <p:spPr bwMode="auto">
          <a:xfrm>
            <a:off x="1763713" y="1773238"/>
            <a:ext cx="5127625" cy="381635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CC0000"/>
                </a:solidFill>
              </a:rPr>
              <a:t>Záření černého tělesa</a:t>
            </a:r>
          </a:p>
        </p:txBody>
      </p:sp>
      <p:sp>
        <p:nvSpPr>
          <p:cNvPr id="11267" name="Oval 2"/>
          <p:cNvSpPr>
            <a:spLocks noChangeArrowheads="1"/>
          </p:cNvSpPr>
          <p:nvPr/>
        </p:nvSpPr>
        <p:spPr bwMode="auto">
          <a:xfrm>
            <a:off x="838200" y="2895600"/>
            <a:ext cx="1828800" cy="1752600"/>
          </a:xfrm>
          <a:prstGeom prst="ellipse">
            <a:avLst/>
          </a:prstGeom>
          <a:solidFill>
            <a:srgbClr val="FFFFFF"/>
          </a:solidFill>
          <a:ln w="57240" cap="sq">
            <a:solidFill>
              <a:srgbClr val="000000"/>
            </a:solidFill>
            <a:miter lim="800000"/>
            <a:headEnd/>
            <a:tailEnd/>
          </a:ln>
        </p:spPr>
        <p:txBody>
          <a:bodyPr wrap="none" anchor="ctr"/>
          <a:lstStyle/>
          <a:p>
            <a:endParaRPr lang="cs-CZ"/>
          </a:p>
        </p:txBody>
      </p:sp>
      <p:sp>
        <p:nvSpPr>
          <p:cNvPr id="11268" name="Line 3"/>
          <p:cNvSpPr>
            <a:spLocks noChangeShapeType="1"/>
          </p:cNvSpPr>
          <p:nvPr/>
        </p:nvSpPr>
        <p:spPr bwMode="auto">
          <a:xfrm flipV="1">
            <a:off x="2667000" y="3808413"/>
            <a:ext cx="1588" cy="79375"/>
          </a:xfrm>
          <a:prstGeom prst="line">
            <a:avLst/>
          </a:prstGeom>
          <a:noFill/>
          <a:ln w="76320" cap="sq">
            <a:solidFill>
              <a:srgbClr val="FFFFFF"/>
            </a:solidFill>
            <a:miter lim="800000"/>
            <a:headEnd/>
            <a:tailEnd/>
          </a:ln>
        </p:spPr>
        <p:txBody>
          <a:bodyPr/>
          <a:lstStyle/>
          <a:p>
            <a:endParaRPr lang="cs-CZ"/>
          </a:p>
        </p:txBody>
      </p:sp>
      <p:sp>
        <p:nvSpPr>
          <p:cNvPr id="11269" name="Line 4"/>
          <p:cNvSpPr>
            <a:spLocks noChangeShapeType="1"/>
          </p:cNvSpPr>
          <p:nvPr/>
        </p:nvSpPr>
        <p:spPr bwMode="auto">
          <a:xfrm>
            <a:off x="1143000" y="3200400"/>
            <a:ext cx="457200" cy="1447800"/>
          </a:xfrm>
          <a:prstGeom prst="line">
            <a:avLst/>
          </a:prstGeom>
          <a:noFill/>
          <a:ln w="9360" cap="sq">
            <a:solidFill>
              <a:srgbClr val="FFCC00"/>
            </a:solidFill>
            <a:miter lim="800000"/>
            <a:headEnd/>
            <a:tailEnd/>
          </a:ln>
        </p:spPr>
        <p:txBody>
          <a:bodyPr/>
          <a:lstStyle/>
          <a:p>
            <a:endParaRPr lang="cs-CZ"/>
          </a:p>
        </p:txBody>
      </p:sp>
      <p:sp>
        <p:nvSpPr>
          <p:cNvPr id="11270" name="Line 5"/>
          <p:cNvSpPr>
            <a:spLocks noChangeShapeType="1"/>
          </p:cNvSpPr>
          <p:nvPr/>
        </p:nvSpPr>
        <p:spPr bwMode="auto">
          <a:xfrm flipV="1">
            <a:off x="1600200" y="3351213"/>
            <a:ext cx="1752600" cy="1222375"/>
          </a:xfrm>
          <a:prstGeom prst="line">
            <a:avLst/>
          </a:prstGeom>
          <a:noFill/>
          <a:ln w="9360" cap="sq">
            <a:solidFill>
              <a:srgbClr val="FFCC00"/>
            </a:solidFill>
            <a:miter lim="800000"/>
            <a:headEnd/>
            <a:tailEnd/>
          </a:ln>
        </p:spPr>
        <p:txBody>
          <a:bodyPr/>
          <a:lstStyle/>
          <a:p>
            <a:endParaRPr lang="cs-CZ"/>
          </a:p>
        </p:txBody>
      </p:sp>
      <p:sp>
        <p:nvSpPr>
          <p:cNvPr id="11271" name="Line 6"/>
          <p:cNvSpPr>
            <a:spLocks noChangeShapeType="1"/>
          </p:cNvSpPr>
          <p:nvPr/>
        </p:nvSpPr>
        <p:spPr bwMode="auto">
          <a:xfrm>
            <a:off x="1066800" y="3200400"/>
            <a:ext cx="1447800" cy="152400"/>
          </a:xfrm>
          <a:prstGeom prst="line">
            <a:avLst/>
          </a:prstGeom>
          <a:noFill/>
          <a:ln w="9360" cap="sq">
            <a:solidFill>
              <a:srgbClr val="FFCC00"/>
            </a:solidFill>
            <a:miter lim="800000"/>
            <a:headEnd/>
            <a:tailEnd/>
          </a:ln>
        </p:spPr>
        <p:txBody>
          <a:bodyPr/>
          <a:lstStyle/>
          <a:p>
            <a:endParaRPr lang="cs-CZ"/>
          </a:p>
        </p:txBody>
      </p:sp>
      <p:sp>
        <p:nvSpPr>
          <p:cNvPr id="11272" name="Line 7"/>
          <p:cNvSpPr>
            <a:spLocks noChangeShapeType="1"/>
          </p:cNvSpPr>
          <p:nvPr/>
        </p:nvSpPr>
        <p:spPr bwMode="auto">
          <a:xfrm flipH="1">
            <a:off x="2132013" y="3429000"/>
            <a:ext cx="384175" cy="1143000"/>
          </a:xfrm>
          <a:prstGeom prst="line">
            <a:avLst/>
          </a:prstGeom>
          <a:noFill/>
          <a:ln w="9360" cap="sq">
            <a:solidFill>
              <a:srgbClr val="000000"/>
            </a:solidFill>
            <a:miter lim="800000"/>
            <a:headEnd/>
            <a:tailEnd/>
          </a:ln>
        </p:spPr>
        <p:txBody>
          <a:bodyPr/>
          <a:lstStyle/>
          <a:p>
            <a:endParaRPr lang="cs-CZ"/>
          </a:p>
        </p:txBody>
      </p:sp>
      <p:sp>
        <p:nvSpPr>
          <p:cNvPr id="11273" name="Line 8"/>
          <p:cNvSpPr>
            <a:spLocks noChangeShapeType="1"/>
          </p:cNvSpPr>
          <p:nvPr/>
        </p:nvSpPr>
        <p:spPr bwMode="auto">
          <a:xfrm flipH="1">
            <a:off x="1065213" y="3505200"/>
            <a:ext cx="2441575" cy="914400"/>
          </a:xfrm>
          <a:prstGeom prst="line">
            <a:avLst/>
          </a:prstGeom>
          <a:noFill/>
          <a:ln w="9360" cap="sq">
            <a:solidFill>
              <a:srgbClr val="000000"/>
            </a:solidFill>
            <a:miter lim="800000"/>
            <a:headEnd/>
            <a:tailEnd/>
          </a:ln>
        </p:spPr>
        <p:txBody>
          <a:bodyPr/>
          <a:lstStyle/>
          <a:p>
            <a:endParaRPr lang="cs-CZ"/>
          </a:p>
        </p:txBody>
      </p:sp>
      <p:sp>
        <p:nvSpPr>
          <p:cNvPr id="11274" name="Line 9"/>
          <p:cNvSpPr>
            <a:spLocks noChangeShapeType="1"/>
          </p:cNvSpPr>
          <p:nvPr/>
        </p:nvSpPr>
        <p:spPr bwMode="auto">
          <a:xfrm flipV="1">
            <a:off x="1143000" y="2894013"/>
            <a:ext cx="304800" cy="1450975"/>
          </a:xfrm>
          <a:prstGeom prst="line">
            <a:avLst/>
          </a:prstGeom>
          <a:noFill/>
          <a:ln w="9360" cap="sq">
            <a:solidFill>
              <a:srgbClr val="000000"/>
            </a:solidFill>
            <a:miter lim="800000"/>
            <a:headEnd/>
            <a:tailEnd/>
          </a:ln>
        </p:spPr>
        <p:txBody>
          <a:bodyPr/>
          <a:lstStyle/>
          <a:p>
            <a:endParaRPr lang="cs-CZ"/>
          </a:p>
        </p:txBody>
      </p:sp>
      <p:sp>
        <p:nvSpPr>
          <p:cNvPr id="11275" name="Line 10"/>
          <p:cNvSpPr>
            <a:spLocks noChangeShapeType="1"/>
          </p:cNvSpPr>
          <p:nvPr/>
        </p:nvSpPr>
        <p:spPr bwMode="auto">
          <a:xfrm>
            <a:off x="1447800" y="2971800"/>
            <a:ext cx="990600" cy="228600"/>
          </a:xfrm>
          <a:prstGeom prst="line">
            <a:avLst/>
          </a:prstGeom>
          <a:noFill/>
          <a:ln w="9360" cap="sq">
            <a:solidFill>
              <a:srgbClr val="000000"/>
            </a:solidFill>
            <a:miter lim="800000"/>
            <a:headEnd/>
            <a:tailEnd/>
          </a:ln>
        </p:spPr>
        <p:txBody>
          <a:bodyPr/>
          <a:lstStyle/>
          <a:p>
            <a:endParaRPr lang="cs-CZ"/>
          </a:p>
        </p:txBody>
      </p:sp>
      <p:sp>
        <p:nvSpPr>
          <p:cNvPr id="11276" name="Line 11"/>
          <p:cNvSpPr>
            <a:spLocks noChangeShapeType="1"/>
          </p:cNvSpPr>
          <p:nvPr/>
        </p:nvSpPr>
        <p:spPr bwMode="auto">
          <a:xfrm flipH="1">
            <a:off x="2055813" y="3200400"/>
            <a:ext cx="307975" cy="1371600"/>
          </a:xfrm>
          <a:prstGeom prst="line">
            <a:avLst/>
          </a:prstGeom>
          <a:noFill/>
          <a:ln w="9360" cap="sq">
            <a:solidFill>
              <a:srgbClr val="000000"/>
            </a:solidFill>
            <a:miter lim="800000"/>
            <a:headEnd/>
            <a:tailEnd/>
          </a:ln>
        </p:spPr>
        <p:txBody>
          <a:bodyPr/>
          <a:lstStyle/>
          <a:p>
            <a:endParaRPr lang="cs-CZ"/>
          </a:p>
        </p:txBody>
      </p:sp>
      <p:sp>
        <p:nvSpPr>
          <p:cNvPr id="11277" name="Oval 12"/>
          <p:cNvSpPr>
            <a:spLocks noChangeArrowheads="1"/>
          </p:cNvSpPr>
          <p:nvPr/>
        </p:nvSpPr>
        <p:spPr bwMode="auto">
          <a:xfrm>
            <a:off x="4572000" y="4267200"/>
            <a:ext cx="184150" cy="184150"/>
          </a:xfrm>
          <a:prstGeom prst="ellipse">
            <a:avLst/>
          </a:prstGeom>
          <a:solidFill>
            <a:srgbClr val="00CC99"/>
          </a:solidFill>
          <a:ln w="9360" cap="sq">
            <a:solidFill>
              <a:srgbClr val="000000"/>
            </a:solidFill>
            <a:miter lim="800000"/>
            <a:headEnd/>
            <a:tailEnd/>
          </a:ln>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rPr>
              <a:t>-</a:t>
            </a:r>
          </a:p>
        </p:txBody>
      </p:sp>
      <p:sp>
        <p:nvSpPr>
          <p:cNvPr id="11278" name="Oval 13"/>
          <p:cNvSpPr>
            <a:spLocks noChangeArrowheads="1"/>
          </p:cNvSpPr>
          <p:nvPr/>
        </p:nvSpPr>
        <p:spPr bwMode="auto">
          <a:xfrm>
            <a:off x="5334000" y="3886200"/>
            <a:ext cx="269875" cy="269875"/>
          </a:xfrm>
          <a:prstGeom prst="ellipse">
            <a:avLst/>
          </a:prstGeom>
          <a:solidFill>
            <a:srgbClr val="FF0066"/>
          </a:solidFill>
          <a:ln w="9360" cap="sq">
            <a:solidFill>
              <a:srgbClr val="000000"/>
            </a:solidFill>
            <a:miter lim="800000"/>
            <a:headEnd/>
            <a:tailEnd/>
          </a:ln>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rPr>
              <a:t>+</a:t>
            </a:r>
          </a:p>
        </p:txBody>
      </p:sp>
      <p:sp>
        <p:nvSpPr>
          <p:cNvPr id="11279" name="Line 14"/>
          <p:cNvSpPr>
            <a:spLocks noChangeShapeType="1"/>
          </p:cNvSpPr>
          <p:nvPr/>
        </p:nvSpPr>
        <p:spPr bwMode="auto">
          <a:xfrm flipV="1">
            <a:off x="4800600" y="4265613"/>
            <a:ext cx="152400" cy="79375"/>
          </a:xfrm>
          <a:prstGeom prst="line">
            <a:avLst/>
          </a:prstGeom>
          <a:noFill/>
          <a:ln w="9360" cap="sq">
            <a:solidFill>
              <a:srgbClr val="000000"/>
            </a:solidFill>
            <a:miter lim="800000"/>
            <a:headEnd/>
            <a:tailEnd type="triangle" w="med" len="med"/>
          </a:ln>
        </p:spPr>
        <p:txBody>
          <a:bodyPr/>
          <a:lstStyle/>
          <a:p>
            <a:endParaRPr lang="cs-CZ"/>
          </a:p>
        </p:txBody>
      </p:sp>
      <p:sp>
        <p:nvSpPr>
          <p:cNvPr id="11280" name="Line 15"/>
          <p:cNvSpPr>
            <a:spLocks noChangeShapeType="1"/>
          </p:cNvSpPr>
          <p:nvPr/>
        </p:nvSpPr>
        <p:spPr bwMode="auto">
          <a:xfrm flipH="1">
            <a:off x="5103813" y="4114800"/>
            <a:ext cx="231775" cy="76200"/>
          </a:xfrm>
          <a:prstGeom prst="line">
            <a:avLst/>
          </a:prstGeom>
          <a:noFill/>
          <a:ln w="9360" cap="sq">
            <a:solidFill>
              <a:srgbClr val="000000"/>
            </a:solidFill>
            <a:miter lim="800000"/>
            <a:headEnd/>
            <a:tailEnd type="triangle" w="med" len="med"/>
          </a:ln>
        </p:spPr>
        <p:txBody>
          <a:bodyPr/>
          <a:lstStyle/>
          <a:p>
            <a:endParaRPr lang="cs-CZ"/>
          </a:p>
        </p:txBody>
      </p:sp>
      <p:sp>
        <p:nvSpPr>
          <p:cNvPr id="11281" name="Oval 16"/>
          <p:cNvSpPr>
            <a:spLocks noChangeArrowheads="1"/>
          </p:cNvSpPr>
          <p:nvPr/>
        </p:nvSpPr>
        <p:spPr bwMode="auto">
          <a:xfrm>
            <a:off x="5029200" y="3581400"/>
            <a:ext cx="914400" cy="914400"/>
          </a:xfrm>
          <a:prstGeom prst="ellipse">
            <a:avLst/>
          </a:prstGeom>
          <a:noFill/>
          <a:ln w="9360" cap="sq">
            <a:solidFill>
              <a:srgbClr val="FF6600"/>
            </a:solidFill>
            <a:miter lim="800000"/>
            <a:headEnd/>
            <a:tailEnd/>
          </a:ln>
        </p:spPr>
        <p:txBody>
          <a:bodyPr wrap="none" anchor="ctr"/>
          <a:lstStyle/>
          <a:p>
            <a:endParaRPr lang="cs-CZ"/>
          </a:p>
        </p:txBody>
      </p:sp>
      <p:sp>
        <p:nvSpPr>
          <p:cNvPr id="11282" name="Oval 17"/>
          <p:cNvSpPr>
            <a:spLocks noChangeArrowheads="1"/>
          </p:cNvSpPr>
          <p:nvPr/>
        </p:nvSpPr>
        <p:spPr bwMode="auto">
          <a:xfrm>
            <a:off x="4191000" y="3962400"/>
            <a:ext cx="914400" cy="914400"/>
          </a:xfrm>
          <a:prstGeom prst="ellipse">
            <a:avLst/>
          </a:prstGeom>
          <a:noFill/>
          <a:ln w="9360" cap="sq">
            <a:solidFill>
              <a:srgbClr val="FF6600"/>
            </a:solidFill>
            <a:miter lim="800000"/>
            <a:headEnd/>
            <a:tailEnd/>
          </a:ln>
        </p:spPr>
        <p:txBody>
          <a:bodyPr wrap="none" anchor="ctr"/>
          <a:lstStyle/>
          <a:p>
            <a:endParaRPr lang="cs-CZ"/>
          </a:p>
        </p:txBody>
      </p:sp>
      <p:sp>
        <p:nvSpPr>
          <p:cNvPr id="11283" name="Oval 18"/>
          <p:cNvSpPr>
            <a:spLocks noChangeArrowheads="1"/>
          </p:cNvSpPr>
          <p:nvPr/>
        </p:nvSpPr>
        <p:spPr bwMode="auto">
          <a:xfrm>
            <a:off x="4419600" y="4114800"/>
            <a:ext cx="457200" cy="457200"/>
          </a:xfrm>
          <a:prstGeom prst="ellipse">
            <a:avLst/>
          </a:prstGeom>
          <a:noFill/>
          <a:ln w="9360" cap="sq">
            <a:solidFill>
              <a:srgbClr val="FF6600"/>
            </a:solidFill>
            <a:miter lim="800000"/>
            <a:headEnd/>
            <a:tailEnd/>
          </a:ln>
        </p:spPr>
        <p:txBody>
          <a:bodyPr wrap="none" anchor="ctr"/>
          <a:lstStyle/>
          <a:p>
            <a:endParaRPr lang="cs-CZ"/>
          </a:p>
        </p:txBody>
      </p:sp>
      <p:sp>
        <p:nvSpPr>
          <p:cNvPr id="11284" name="Line 19"/>
          <p:cNvSpPr>
            <a:spLocks noChangeShapeType="1"/>
          </p:cNvSpPr>
          <p:nvPr/>
        </p:nvSpPr>
        <p:spPr bwMode="auto">
          <a:xfrm flipV="1">
            <a:off x="6324600" y="4722813"/>
            <a:ext cx="1066800" cy="841375"/>
          </a:xfrm>
          <a:prstGeom prst="line">
            <a:avLst/>
          </a:prstGeom>
          <a:noFill/>
          <a:ln w="9360" cap="sq">
            <a:solidFill>
              <a:srgbClr val="000000"/>
            </a:solidFill>
            <a:miter lim="800000"/>
            <a:headEnd/>
            <a:tailEnd type="triangle" w="med" len="med"/>
          </a:ln>
        </p:spPr>
        <p:txBody>
          <a:bodyPr/>
          <a:lstStyle/>
          <a:p>
            <a:endParaRPr lang="cs-CZ"/>
          </a:p>
        </p:txBody>
      </p:sp>
      <p:sp>
        <p:nvSpPr>
          <p:cNvPr id="11285" name="Line 20"/>
          <p:cNvSpPr>
            <a:spLocks noChangeShapeType="1"/>
          </p:cNvSpPr>
          <p:nvPr/>
        </p:nvSpPr>
        <p:spPr bwMode="auto">
          <a:xfrm flipV="1">
            <a:off x="7391400" y="3732213"/>
            <a:ext cx="228600" cy="993775"/>
          </a:xfrm>
          <a:prstGeom prst="line">
            <a:avLst/>
          </a:prstGeom>
          <a:noFill/>
          <a:ln w="9360" cap="sq">
            <a:solidFill>
              <a:srgbClr val="000000"/>
            </a:solidFill>
            <a:miter lim="800000"/>
            <a:headEnd/>
            <a:tailEnd type="triangle" w="med" len="med"/>
          </a:ln>
        </p:spPr>
        <p:txBody>
          <a:bodyPr/>
          <a:lstStyle/>
          <a:p>
            <a:endParaRPr lang="cs-CZ"/>
          </a:p>
        </p:txBody>
      </p:sp>
      <p:sp>
        <p:nvSpPr>
          <p:cNvPr id="11286" name="Line 21"/>
          <p:cNvSpPr>
            <a:spLocks noChangeShapeType="1"/>
          </p:cNvSpPr>
          <p:nvPr/>
        </p:nvSpPr>
        <p:spPr bwMode="auto">
          <a:xfrm flipH="1" flipV="1">
            <a:off x="7389813" y="4799013"/>
            <a:ext cx="307975" cy="993775"/>
          </a:xfrm>
          <a:prstGeom prst="line">
            <a:avLst/>
          </a:prstGeom>
          <a:noFill/>
          <a:ln w="9360" cap="sq">
            <a:solidFill>
              <a:srgbClr val="FF6600"/>
            </a:solidFill>
            <a:miter lim="800000"/>
            <a:headEnd/>
            <a:tailEnd type="triangle" w="med" len="med"/>
          </a:ln>
        </p:spPr>
        <p:txBody>
          <a:bodyPr/>
          <a:lstStyle/>
          <a:p>
            <a:endParaRPr lang="cs-CZ"/>
          </a:p>
        </p:txBody>
      </p:sp>
      <p:sp>
        <p:nvSpPr>
          <p:cNvPr id="11287" name="Line 22"/>
          <p:cNvSpPr>
            <a:spLocks noChangeShapeType="1"/>
          </p:cNvSpPr>
          <p:nvPr/>
        </p:nvSpPr>
        <p:spPr bwMode="auto">
          <a:xfrm flipV="1">
            <a:off x="7391400" y="4189413"/>
            <a:ext cx="838200" cy="612775"/>
          </a:xfrm>
          <a:prstGeom prst="line">
            <a:avLst/>
          </a:prstGeom>
          <a:noFill/>
          <a:ln w="9360" cap="sq">
            <a:solidFill>
              <a:srgbClr val="FF6600"/>
            </a:solidFill>
            <a:miter lim="800000"/>
            <a:headEnd/>
            <a:tailEnd type="triangle" w="med" len="med"/>
          </a:ln>
        </p:spPr>
        <p:txBody>
          <a:bodyPr/>
          <a:lstStyle/>
          <a:p>
            <a:endParaRPr lang="cs-CZ"/>
          </a:p>
        </p:txBody>
      </p:sp>
      <p:sp>
        <p:nvSpPr>
          <p:cNvPr id="11288" name="Oval 23"/>
          <p:cNvSpPr>
            <a:spLocks noChangeArrowheads="1"/>
          </p:cNvSpPr>
          <p:nvPr/>
        </p:nvSpPr>
        <p:spPr bwMode="auto">
          <a:xfrm>
            <a:off x="5257800" y="3810000"/>
            <a:ext cx="457200" cy="457200"/>
          </a:xfrm>
          <a:prstGeom prst="ellipse">
            <a:avLst/>
          </a:prstGeom>
          <a:noFill/>
          <a:ln w="9360" cap="sq">
            <a:solidFill>
              <a:srgbClr val="FF6600"/>
            </a:solidFill>
            <a:miter lim="800000"/>
            <a:headEnd/>
            <a:tailEnd/>
          </a:ln>
        </p:spPr>
        <p:txBody>
          <a:bodyPr wrap="none" anchor="ctr"/>
          <a:lstStyle/>
          <a:p>
            <a:endParaRPr lang="cs-CZ"/>
          </a:p>
        </p:txBody>
      </p:sp>
      <p:sp>
        <p:nvSpPr>
          <p:cNvPr id="11289" name="Text Box 24"/>
          <p:cNvSpPr txBox="1">
            <a:spLocks noChangeArrowheads="1"/>
          </p:cNvSpPr>
          <p:nvPr/>
        </p:nvSpPr>
        <p:spPr bwMode="auto">
          <a:xfrm>
            <a:off x="6559550" y="4724400"/>
            <a:ext cx="376238" cy="509588"/>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rPr>
              <a:t>e</a:t>
            </a:r>
            <a:r>
              <a:rPr lang="cs-CZ" baseline="-25000">
                <a:solidFill>
                  <a:srgbClr val="000000"/>
                </a:solidFill>
              </a:rPr>
              <a:t>-</a:t>
            </a:r>
          </a:p>
        </p:txBody>
      </p:sp>
      <p:sp>
        <p:nvSpPr>
          <p:cNvPr id="11290" name="Text Box 25"/>
          <p:cNvSpPr txBox="1">
            <a:spLocks noChangeArrowheads="1"/>
          </p:cNvSpPr>
          <p:nvPr/>
        </p:nvSpPr>
        <p:spPr bwMode="auto">
          <a:xfrm>
            <a:off x="7092950" y="3962400"/>
            <a:ext cx="376238" cy="509588"/>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rPr>
              <a:t>e</a:t>
            </a:r>
            <a:r>
              <a:rPr lang="cs-CZ" baseline="-25000">
                <a:solidFill>
                  <a:srgbClr val="000000"/>
                </a:solidFill>
              </a:rPr>
              <a:t>-</a:t>
            </a:r>
          </a:p>
        </p:txBody>
      </p:sp>
      <p:sp>
        <p:nvSpPr>
          <p:cNvPr id="11291" name="Text Box 26"/>
          <p:cNvSpPr txBox="1">
            <a:spLocks noChangeArrowheads="1"/>
          </p:cNvSpPr>
          <p:nvPr/>
        </p:nvSpPr>
        <p:spPr bwMode="auto">
          <a:xfrm>
            <a:off x="7627938" y="5029200"/>
            <a:ext cx="427037" cy="509588"/>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latin typeface="Symbol" pitchFamily="16" charset="2"/>
              </a:rPr>
              <a:t></a:t>
            </a:r>
            <a:r>
              <a:rPr lang="cs-CZ" baseline="-25000">
                <a:solidFill>
                  <a:srgbClr val="000000"/>
                </a:solidFill>
              </a:rPr>
              <a:t>1</a:t>
            </a:r>
          </a:p>
        </p:txBody>
      </p:sp>
      <p:sp>
        <p:nvSpPr>
          <p:cNvPr id="11292" name="Text Box 27"/>
          <p:cNvSpPr txBox="1">
            <a:spLocks noChangeArrowheads="1"/>
          </p:cNvSpPr>
          <p:nvPr/>
        </p:nvSpPr>
        <p:spPr bwMode="auto">
          <a:xfrm>
            <a:off x="8069263" y="4225925"/>
            <a:ext cx="427037" cy="509588"/>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latin typeface="Symbol" pitchFamily="16" charset="2"/>
              </a:rPr>
              <a:t></a:t>
            </a:r>
            <a:r>
              <a:rPr lang="cs-CZ" baseline="-25000">
                <a:solidFill>
                  <a:srgbClr val="000000"/>
                </a:solidFill>
              </a:rPr>
              <a:t>2</a:t>
            </a:r>
          </a:p>
        </p:txBody>
      </p:sp>
      <p:sp>
        <p:nvSpPr>
          <p:cNvPr id="11293" name="Text Box 28"/>
          <p:cNvSpPr txBox="1">
            <a:spLocks noChangeArrowheads="1"/>
          </p:cNvSpPr>
          <p:nvPr/>
        </p:nvSpPr>
        <p:spPr bwMode="auto">
          <a:xfrm>
            <a:off x="3810000" y="3244850"/>
            <a:ext cx="3505200" cy="33655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600" b="1">
                <a:solidFill>
                  <a:srgbClr val="000000"/>
                </a:solidFill>
              </a:rPr>
              <a:t>Rozptyl elektronu na protonu</a:t>
            </a:r>
          </a:p>
        </p:txBody>
      </p:sp>
      <p:sp>
        <p:nvSpPr>
          <p:cNvPr id="11294" name="Text Box 29"/>
          <p:cNvSpPr txBox="1">
            <a:spLocks noChangeArrowheads="1"/>
          </p:cNvSpPr>
          <p:nvPr/>
        </p:nvSpPr>
        <p:spPr bwMode="auto">
          <a:xfrm>
            <a:off x="6861175" y="3276600"/>
            <a:ext cx="1878013" cy="33655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600" b="1">
                <a:solidFill>
                  <a:srgbClr val="000000"/>
                </a:solidFill>
              </a:rPr>
              <a:t>Comptonův rozptyl</a:t>
            </a:r>
          </a:p>
        </p:txBody>
      </p:sp>
      <p:pic>
        <p:nvPicPr>
          <p:cNvPr id="11295" name="Picture 30"/>
          <p:cNvPicPr>
            <a:picLocks noChangeAspect="1" noChangeArrowheads="1"/>
          </p:cNvPicPr>
          <p:nvPr/>
        </p:nvPicPr>
        <p:blipFill>
          <a:blip r:embed="rId3" cstate="print"/>
          <a:srcRect/>
          <a:stretch>
            <a:fillRect/>
          </a:stretch>
        </p:blipFill>
        <p:spPr bwMode="auto">
          <a:xfrm>
            <a:off x="6324600" y="2090738"/>
            <a:ext cx="1263650" cy="1182687"/>
          </a:xfrm>
          <a:prstGeom prst="rect">
            <a:avLst/>
          </a:prstGeom>
          <a:noFill/>
          <a:ln w="9525">
            <a:noFill/>
            <a:round/>
            <a:headEnd/>
            <a:tailEnd/>
          </a:ln>
        </p:spPr>
      </p:pic>
      <p:pic>
        <p:nvPicPr>
          <p:cNvPr id="11296" name="Picture 31"/>
          <p:cNvPicPr>
            <a:picLocks noChangeAspect="1" noChangeArrowheads="1"/>
          </p:cNvPicPr>
          <p:nvPr/>
        </p:nvPicPr>
        <p:blipFill>
          <a:blip r:embed="rId4" cstate="print"/>
          <a:srcRect/>
          <a:stretch>
            <a:fillRect/>
          </a:stretch>
        </p:blipFill>
        <p:spPr bwMode="auto">
          <a:xfrm>
            <a:off x="5867400" y="2090738"/>
            <a:ext cx="968375" cy="1185862"/>
          </a:xfrm>
          <a:prstGeom prst="rect">
            <a:avLst/>
          </a:prstGeom>
          <a:noFill/>
          <a:ln w="9525">
            <a:noFill/>
            <a:round/>
            <a:headEnd/>
            <a:tailEnd/>
          </a:ln>
        </p:spPr>
      </p:pic>
      <p:pic>
        <p:nvPicPr>
          <p:cNvPr id="11297" name="Picture 32"/>
          <p:cNvPicPr>
            <a:picLocks noChangeAspect="1" noChangeArrowheads="1"/>
          </p:cNvPicPr>
          <p:nvPr/>
        </p:nvPicPr>
        <p:blipFill>
          <a:blip r:embed="rId5" cstate="print"/>
          <a:srcRect/>
          <a:stretch>
            <a:fillRect/>
          </a:stretch>
        </p:blipFill>
        <p:spPr bwMode="auto">
          <a:xfrm>
            <a:off x="7391400" y="1335088"/>
            <a:ext cx="1295400" cy="950912"/>
          </a:xfrm>
          <a:prstGeom prst="rect">
            <a:avLst/>
          </a:prstGeom>
          <a:noFill/>
          <a:ln w="9525">
            <a:noFill/>
            <a:round/>
            <a:headEnd/>
            <a:tailEnd/>
          </a:ln>
        </p:spPr>
      </p:pic>
      <p:sp>
        <p:nvSpPr>
          <p:cNvPr id="11298" name="Line 33"/>
          <p:cNvSpPr>
            <a:spLocks noChangeShapeType="1"/>
          </p:cNvSpPr>
          <p:nvPr/>
        </p:nvSpPr>
        <p:spPr bwMode="auto">
          <a:xfrm flipV="1">
            <a:off x="7010400" y="2241550"/>
            <a:ext cx="533400" cy="231775"/>
          </a:xfrm>
          <a:prstGeom prst="line">
            <a:avLst/>
          </a:prstGeom>
          <a:noFill/>
          <a:ln w="76320" cap="sq">
            <a:solidFill>
              <a:srgbClr val="FF0066"/>
            </a:solidFill>
            <a:miter lim="800000"/>
            <a:headEnd/>
            <a:tailEnd type="triangle" w="med" len="med"/>
          </a:ln>
        </p:spPr>
        <p:txBody>
          <a:bodyPr/>
          <a:lstStyle/>
          <a:p>
            <a:endParaRPr lang="cs-CZ"/>
          </a:p>
        </p:txBody>
      </p:sp>
      <p:sp>
        <p:nvSpPr>
          <p:cNvPr id="11299" name="Text Box 34"/>
          <p:cNvSpPr txBox="1">
            <a:spLocks noChangeArrowheads="1"/>
          </p:cNvSpPr>
          <p:nvPr/>
        </p:nvSpPr>
        <p:spPr bwMode="auto">
          <a:xfrm>
            <a:off x="7543800" y="1614488"/>
            <a:ext cx="403225" cy="4064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T</a:t>
            </a:r>
            <a:r>
              <a:rPr lang="cs-CZ" sz="1800" baseline="-25000">
                <a:solidFill>
                  <a:srgbClr val="000000"/>
                </a:solidFill>
                <a:latin typeface="Symbol" pitchFamily="16" charset="2"/>
              </a:rPr>
              <a:t></a:t>
            </a:r>
          </a:p>
        </p:txBody>
      </p:sp>
      <p:sp>
        <p:nvSpPr>
          <p:cNvPr id="11300" name="Text Box 35"/>
          <p:cNvSpPr txBox="1">
            <a:spLocks noChangeArrowheads="1"/>
          </p:cNvSpPr>
          <p:nvPr/>
        </p:nvSpPr>
        <p:spPr bwMode="auto">
          <a:xfrm>
            <a:off x="8253413" y="1600200"/>
            <a:ext cx="423862" cy="4064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T</a:t>
            </a:r>
            <a:r>
              <a:rPr lang="cs-CZ" sz="1800" baseline="-25000">
                <a:solidFill>
                  <a:srgbClr val="000000"/>
                </a:solidFill>
              </a:rPr>
              <a:t>m</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4267200" y="260350"/>
            <a:ext cx="4010025" cy="6400800"/>
          </a:xfrm>
          <a:prstGeom prst="rect">
            <a:avLst/>
          </a:prstGeom>
          <a:noFill/>
          <a:ln w="9525">
            <a:noFill/>
            <a:round/>
            <a:headEnd/>
            <a:tailEnd/>
          </a:ln>
        </p:spPr>
      </p:pic>
      <p:sp>
        <p:nvSpPr>
          <p:cNvPr id="12291" name="Text Box 2"/>
          <p:cNvSpPr txBox="1">
            <a:spLocks noChangeArrowheads="1"/>
          </p:cNvSpPr>
          <p:nvPr/>
        </p:nvSpPr>
        <p:spPr bwMode="auto">
          <a:xfrm>
            <a:off x="4356100" y="5899150"/>
            <a:ext cx="3816350" cy="642938"/>
          </a:xfrm>
          <a:prstGeom prst="rect">
            <a:avLst/>
          </a:prstGeom>
          <a:solidFill>
            <a:srgbClr val="FFFFFF"/>
          </a:solid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b="1">
                <a:solidFill>
                  <a:srgbClr val="000000"/>
                </a:solidFill>
              </a:rPr>
              <a:t>Dnes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13.7 miliard let po velkém třesku</a:t>
            </a:r>
          </a:p>
        </p:txBody>
      </p:sp>
      <p:sp>
        <p:nvSpPr>
          <p:cNvPr id="12292" name="Text Box 3"/>
          <p:cNvSpPr txBox="1">
            <a:spLocks noChangeArrowheads="1"/>
          </p:cNvSpPr>
          <p:nvPr/>
        </p:nvSpPr>
        <p:spPr bwMode="auto">
          <a:xfrm>
            <a:off x="4267200" y="415925"/>
            <a:ext cx="184150" cy="457200"/>
          </a:xfrm>
          <a:prstGeom prst="rect">
            <a:avLst/>
          </a:prstGeom>
          <a:solidFill>
            <a:srgbClr val="FFFFFF"/>
          </a:solidFill>
          <a:ln w="9525">
            <a:noFill/>
            <a:round/>
            <a:headEnd/>
            <a:tailEnd/>
          </a:ln>
        </p:spPr>
        <p:txBody>
          <a:bodyPr wrap="none" anchor="ctr"/>
          <a:lstStyle/>
          <a:p>
            <a:endParaRPr lang="cs-CZ"/>
          </a:p>
        </p:txBody>
      </p:sp>
      <p:sp>
        <p:nvSpPr>
          <p:cNvPr id="12293" name="Text Box 4"/>
          <p:cNvSpPr txBox="1">
            <a:spLocks noChangeArrowheads="1"/>
          </p:cNvSpPr>
          <p:nvPr/>
        </p:nvSpPr>
        <p:spPr bwMode="auto">
          <a:xfrm>
            <a:off x="381000" y="946150"/>
            <a:ext cx="3048000" cy="42084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10</a:t>
            </a:r>
            <a:r>
              <a:rPr lang="cs-CZ" sz="1800" baseline="30000">
                <a:solidFill>
                  <a:srgbClr val="85FFE0"/>
                </a:solidFill>
              </a:rPr>
              <a:t>-32 s</a:t>
            </a:r>
            <a:r>
              <a:rPr lang="cs-CZ" sz="1800">
                <a:solidFill>
                  <a:srgbClr val="85FFE0"/>
                </a:solidFill>
              </a:rPr>
              <a:t> Konec inflace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100 s  Tvoření D a He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56 000 r Hustota energie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              záření=hustota hmoty </a:t>
            </a:r>
            <a:r>
              <a:rPr lang="cs-CZ" sz="1800">
                <a:solidFill>
                  <a:srgbClr val="000000"/>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379 000 r Poslední rozptyl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               mikrovlnného záření</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Reionizace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Mikrovlnné záření volně mezi galaxiemi</a:t>
            </a:r>
          </a:p>
        </p:txBody>
      </p:sp>
      <p:sp>
        <p:nvSpPr>
          <p:cNvPr id="12294" name="Line 5"/>
          <p:cNvSpPr>
            <a:spLocks noChangeShapeType="1"/>
          </p:cNvSpPr>
          <p:nvPr/>
        </p:nvSpPr>
        <p:spPr bwMode="auto">
          <a:xfrm>
            <a:off x="2438400" y="1174750"/>
            <a:ext cx="2057400" cy="76200"/>
          </a:xfrm>
          <a:prstGeom prst="line">
            <a:avLst/>
          </a:prstGeom>
          <a:noFill/>
          <a:ln w="76320" cap="sq">
            <a:solidFill>
              <a:srgbClr val="FF6600"/>
            </a:solidFill>
            <a:miter lim="800000"/>
            <a:headEnd/>
            <a:tailEnd type="triangle" w="med" len="med"/>
          </a:ln>
        </p:spPr>
        <p:txBody>
          <a:bodyPr/>
          <a:lstStyle/>
          <a:p>
            <a:endParaRPr lang="cs-CZ"/>
          </a:p>
        </p:txBody>
      </p:sp>
      <p:sp>
        <p:nvSpPr>
          <p:cNvPr id="12295" name="Line 6"/>
          <p:cNvSpPr>
            <a:spLocks noChangeShapeType="1"/>
          </p:cNvSpPr>
          <p:nvPr/>
        </p:nvSpPr>
        <p:spPr bwMode="auto">
          <a:xfrm flipV="1">
            <a:off x="2667000" y="1554163"/>
            <a:ext cx="1981200" cy="155575"/>
          </a:xfrm>
          <a:prstGeom prst="line">
            <a:avLst/>
          </a:prstGeom>
          <a:noFill/>
          <a:ln w="76320" cap="sq">
            <a:solidFill>
              <a:srgbClr val="FF6600"/>
            </a:solidFill>
            <a:miter lim="800000"/>
            <a:headEnd/>
            <a:tailEnd type="triangle" w="med" len="med"/>
          </a:ln>
        </p:spPr>
        <p:txBody>
          <a:bodyPr/>
          <a:lstStyle/>
          <a:p>
            <a:endParaRPr lang="cs-CZ"/>
          </a:p>
        </p:txBody>
      </p:sp>
      <p:sp>
        <p:nvSpPr>
          <p:cNvPr id="12296" name="Line 7"/>
          <p:cNvSpPr>
            <a:spLocks noChangeShapeType="1"/>
          </p:cNvSpPr>
          <p:nvPr/>
        </p:nvSpPr>
        <p:spPr bwMode="auto">
          <a:xfrm>
            <a:off x="2971800" y="2241550"/>
            <a:ext cx="1828800" cy="1588"/>
          </a:xfrm>
          <a:prstGeom prst="line">
            <a:avLst/>
          </a:prstGeom>
          <a:noFill/>
          <a:ln w="76320" cap="sq">
            <a:solidFill>
              <a:srgbClr val="FF6600"/>
            </a:solidFill>
            <a:miter lim="800000"/>
            <a:headEnd/>
            <a:tailEnd type="triangle" w="med" len="med"/>
          </a:ln>
        </p:spPr>
        <p:txBody>
          <a:bodyPr/>
          <a:lstStyle/>
          <a:p>
            <a:endParaRPr lang="cs-CZ"/>
          </a:p>
        </p:txBody>
      </p:sp>
      <p:sp>
        <p:nvSpPr>
          <p:cNvPr id="12297" name="Line 8"/>
          <p:cNvSpPr>
            <a:spLocks noChangeShapeType="1"/>
          </p:cNvSpPr>
          <p:nvPr/>
        </p:nvSpPr>
        <p:spPr bwMode="auto">
          <a:xfrm flipV="1">
            <a:off x="3124200" y="2620963"/>
            <a:ext cx="1828800" cy="460375"/>
          </a:xfrm>
          <a:prstGeom prst="line">
            <a:avLst/>
          </a:prstGeom>
          <a:noFill/>
          <a:ln w="76320" cap="sq">
            <a:solidFill>
              <a:srgbClr val="FF6600"/>
            </a:solidFill>
            <a:miter lim="800000"/>
            <a:headEnd/>
            <a:tailEnd type="triangle" w="med" len="med"/>
          </a:ln>
        </p:spPr>
        <p:txBody>
          <a:bodyPr/>
          <a:lstStyle/>
          <a:p>
            <a:endParaRPr lang="cs-CZ"/>
          </a:p>
        </p:txBody>
      </p:sp>
      <p:sp>
        <p:nvSpPr>
          <p:cNvPr id="12298" name="Rectangle 9"/>
          <p:cNvSpPr>
            <a:spLocks noChangeArrowheads="1"/>
          </p:cNvSpPr>
          <p:nvPr/>
        </p:nvSpPr>
        <p:spPr bwMode="auto">
          <a:xfrm>
            <a:off x="5715000" y="412750"/>
            <a:ext cx="1244600" cy="368300"/>
          </a:xfrm>
          <a:prstGeom prst="rect">
            <a:avLst/>
          </a:prstGeom>
          <a:solidFill>
            <a:srgbClr val="FFFFFF"/>
          </a:solid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Velký třesk</a:t>
            </a:r>
          </a:p>
        </p:txBody>
      </p:sp>
      <p:sp>
        <p:nvSpPr>
          <p:cNvPr id="12299" name="Line 10"/>
          <p:cNvSpPr>
            <a:spLocks noChangeShapeType="1"/>
          </p:cNvSpPr>
          <p:nvPr/>
        </p:nvSpPr>
        <p:spPr bwMode="auto">
          <a:xfrm flipV="1">
            <a:off x="1676400" y="3078163"/>
            <a:ext cx="3429000" cy="841375"/>
          </a:xfrm>
          <a:prstGeom prst="line">
            <a:avLst/>
          </a:prstGeom>
          <a:noFill/>
          <a:ln w="76320" cap="sq">
            <a:solidFill>
              <a:srgbClr val="FF6600"/>
            </a:solidFill>
            <a:miter lim="800000"/>
            <a:headEnd/>
            <a:tailEnd type="triangle" w="med" len="med"/>
          </a:ln>
        </p:spPr>
        <p:txBody>
          <a:bodyPr/>
          <a:lstStyle/>
          <a:p>
            <a:endParaRPr lang="cs-CZ"/>
          </a:p>
        </p:txBody>
      </p:sp>
      <p:sp>
        <p:nvSpPr>
          <p:cNvPr id="12300" name="Line 11"/>
          <p:cNvSpPr>
            <a:spLocks noChangeShapeType="1"/>
          </p:cNvSpPr>
          <p:nvPr/>
        </p:nvSpPr>
        <p:spPr bwMode="auto">
          <a:xfrm flipV="1">
            <a:off x="3352800" y="3916363"/>
            <a:ext cx="2057400" cy="765175"/>
          </a:xfrm>
          <a:prstGeom prst="line">
            <a:avLst/>
          </a:prstGeom>
          <a:noFill/>
          <a:ln w="76320" cap="sq">
            <a:solidFill>
              <a:srgbClr val="FF6600"/>
            </a:solidFill>
            <a:miter lim="800000"/>
            <a:headEnd/>
            <a:tailEnd type="triangle" w="med" len="med"/>
          </a:ln>
        </p:spPr>
        <p:txBody>
          <a:bodyPr/>
          <a:lstStyle/>
          <a:p>
            <a:endParaRPr 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srcRect/>
          <a:stretch>
            <a:fillRect/>
          </a:stretch>
        </p:blipFill>
        <p:spPr bwMode="auto">
          <a:xfrm>
            <a:off x="4267200" y="260350"/>
            <a:ext cx="4010025" cy="6400800"/>
          </a:xfrm>
          <a:prstGeom prst="rect">
            <a:avLst/>
          </a:prstGeom>
          <a:noFill/>
          <a:ln w="9525">
            <a:noFill/>
            <a:round/>
            <a:headEnd/>
            <a:tailEnd/>
          </a:ln>
        </p:spPr>
      </p:pic>
      <p:sp>
        <p:nvSpPr>
          <p:cNvPr id="13315" name="Text Box 2"/>
          <p:cNvSpPr txBox="1">
            <a:spLocks noChangeArrowheads="1"/>
          </p:cNvSpPr>
          <p:nvPr/>
        </p:nvSpPr>
        <p:spPr bwMode="auto">
          <a:xfrm>
            <a:off x="4356100" y="5899150"/>
            <a:ext cx="3816350" cy="642938"/>
          </a:xfrm>
          <a:prstGeom prst="rect">
            <a:avLst/>
          </a:prstGeom>
          <a:solidFill>
            <a:srgbClr val="FFFFFF"/>
          </a:solid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b="1">
                <a:solidFill>
                  <a:srgbClr val="000000"/>
                </a:solidFill>
              </a:rPr>
              <a:t>Dnes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13.7 miliard let po velkém třesku</a:t>
            </a:r>
          </a:p>
        </p:txBody>
      </p:sp>
      <p:sp>
        <p:nvSpPr>
          <p:cNvPr id="13316" name="Text Box 3"/>
          <p:cNvSpPr txBox="1">
            <a:spLocks noChangeArrowheads="1"/>
          </p:cNvSpPr>
          <p:nvPr/>
        </p:nvSpPr>
        <p:spPr bwMode="auto">
          <a:xfrm>
            <a:off x="4267200" y="415925"/>
            <a:ext cx="184150" cy="457200"/>
          </a:xfrm>
          <a:prstGeom prst="rect">
            <a:avLst/>
          </a:prstGeom>
          <a:solidFill>
            <a:srgbClr val="FFFFFF"/>
          </a:solidFill>
          <a:ln w="9525">
            <a:noFill/>
            <a:round/>
            <a:headEnd/>
            <a:tailEnd/>
          </a:ln>
        </p:spPr>
        <p:txBody>
          <a:bodyPr wrap="none" anchor="ctr"/>
          <a:lstStyle/>
          <a:p>
            <a:endParaRPr lang="cs-CZ"/>
          </a:p>
        </p:txBody>
      </p:sp>
      <p:sp>
        <p:nvSpPr>
          <p:cNvPr id="13317" name="Text Box 4"/>
          <p:cNvSpPr txBox="1">
            <a:spLocks noChangeArrowheads="1"/>
          </p:cNvSpPr>
          <p:nvPr/>
        </p:nvSpPr>
        <p:spPr bwMode="auto">
          <a:xfrm>
            <a:off x="381000" y="946150"/>
            <a:ext cx="3048000" cy="42084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10</a:t>
            </a:r>
            <a:r>
              <a:rPr lang="cs-CZ" sz="1800" baseline="30000">
                <a:solidFill>
                  <a:srgbClr val="85FFE0"/>
                </a:solidFill>
              </a:rPr>
              <a:t>-32 s</a:t>
            </a:r>
            <a:r>
              <a:rPr lang="cs-CZ" sz="1800">
                <a:solidFill>
                  <a:srgbClr val="85FFE0"/>
                </a:solidFill>
              </a:rPr>
              <a:t> Konec inflace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100 s  Tvoření D a He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56 000 r Hustota energie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              záření=hustota hmoty </a:t>
            </a:r>
            <a:r>
              <a:rPr lang="cs-CZ" sz="1800">
                <a:solidFill>
                  <a:srgbClr val="000000"/>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379 000 r Poslední rozptyl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               mikrovlnného záření</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Reionizace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Mikrovlnné záření volně mezi galaxiemi</a:t>
            </a:r>
          </a:p>
        </p:txBody>
      </p:sp>
      <p:sp>
        <p:nvSpPr>
          <p:cNvPr id="13318" name="Line 5"/>
          <p:cNvSpPr>
            <a:spLocks noChangeShapeType="1"/>
          </p:cNvSpPr>
          <p:nvPr/>
        </p:nvSpPr>
        <p:spPr bwMode="auto">
          <a:xfrm>
            <a:off x="2438400" y="1174750"/>
            <a:ext cx="2057400" cy="76200"/>
          </a:xfrm>
          <a:prstGeom prst="line">
            <a:avLst/>
          </a:prstGeom>
          <a:noFill/>
          <a:ln w="76320" cap="sq">
            <a:solidFill>
              <a:srgbClr val="FF6600"/>
            </a:solidFill>
            <a:miter lim="800000"/>
            <a:headEnd/>
            <a:tailEnd type="triangle" w="med" len="med"/>
          </a:ln>
        </p:spPr>
        <p:txBody>
          <a:bodyPr/>
          <a:lstStyle/>
          <a:p>
            <a:endParaRPr lang="cs-CZ"/>
          </a:p>
        </p:txBody>
      </p:sp>
      <p:sp>
        <p:nvSpPr>
          <p:cNvPr id="13319" name="Line 6"/>
          <p:cNvSpPr>
            <a:spLocks noChangeShapeType="1"/>
          </p:cNvSpPr>
          <p:nvPr/>
        </p:nvSpPr>
        <p:spPr bwMode="auto">
          <a:xfrm flipV="1">
            <a:off x="2667000" y="1554163"/>
            <a:ext cx="1981200" cy="155575"/>
          </a:xfrm>
          <a:prstGeom prst="line">
            <a:avLst/>
          </a:prstGeom>
          <a:noFill/>
          <a:ln w="76320" cap="sq">
            <a:solidFill>
              <a:srgbClr val="FF6600"/>
            </a:solidFill>
            <a:miter lim="800000"/>
            <a:headEnd/>
            <a:tailEnd type="triangle" w="med" len="med"/>
          </a:ln>
        </p:spPr>
        <p:txBody>
          <a:bodyPr/>
          <a:lstStyle/>
          <a:p>
            <a:endParaRPr lang="cs-CZ"/>
          </a:p>
        </p:txBody>
      </p:sp>
      <p:sp>
        <p:nvSpPr>
          <p:cNvPr id="13320" name="Line 7"/>
          <p:cNvSpPr>
            <a:spLocks noChangeShapeType="1"/>
          </p:cNvSpPr>
          <p:nvPr/>
        </p:nvSpPr>
        <p:spPr bwMode="auto">
          <a:xfrm>
            <a:off x="2971800" y="2241550"/>
            <a:ext cx="1828800" cy="1588"/>
          </a:xfrm>
          <a:prstGeom prst="line">
            <a:avLst/>
          </a:prstGeom>
          <a:noFill/>
          <a:ln w="76320" cap="sq">
            <a:solidFill>
              <a:srgbClr val="FF6600"/>
            </a:solidFill>
            <a:miter lim="800000"/>
            <a:headEnd/>
            <a:tailEnd type="triangle" w="med" len="med"/>
          </a:ln>
        </p:spPr>
        <p:txBody>
          <a:bodyPr/>
          <a:lstStyle/>
          <a:p>
            <a:endParaRPr lang="cs-CZ"/>
          </a:p>
        </p:txBody>
      </p:sp>
      <p:sp>
        <p:nvSpPr>
          <p:cNvPr id="13321" name="Line 8"/>
          <p:cNvSpPr>
            <a:spLocks noChangeShapeType="1"/>
          </p:cNvSpPr>
          <p:nvPr/>
        </p:nvSpPr>
        <p:spPr bwMode="auto">
          <a:xfrm flipV="1">
            <a:off x="3124200" y="2620963"/>
            <a:ext cx="1828800" cy="460375"/>
          </a:xfrm>
          <a:prstGeom prst="line">
            <a:avLst/>
          </a:prstGeom>
          <a:noFill/>
          <a:ln w="76320" cap="sq">
            <a:solidFill>
              <a:srgbClr val="FF6600"/>
            </a:solidFill>
            <a:miter lim="800000"/>
            <a:headEnd/>
            <a:tailEnd type="triangle" w="med" len="med"/>
          </a:ln>
        </p:spPr>
        <p:txBody>
          <a:bodyPr/>
          <a:lstStyle/>
          <a:p>
            <a:endParaRPr lang="cs-CZ"/>
          </a:p>
        </p:txBody>
      </p:sp>
      <p:sp>
        <p:nvSpPr>
          <p:cNvPr id="13322" name="Rectangle 9"/>
          <p:cNvSpPr>
            <a:spLocks noChangeArrowheads="1"/>
          </p:cNvSpPr>
          <p:nvPr/>
        </p:nvSpPr>
        <p:spPr bwMode="auto">
          <a:xfrm>
            <a:off x="5715000" y="412750"/>
            <a:ext cx="1244600" cy="368300"/>
          </a:xfrm>
          <a:prstGeom prst="rect">
            <a:avLst/>
          </a:prstGeom>
          <a:solidFill>
            <a:srgbClr val="FFFFFF"/>
          </a:solid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Velký třesk</a:t>
            </a:r>
          </a:p>
        </p:txBody>
      </p:sp>
      <p:sp>
        <p:nvSpPr>
          <p:cNvPr id="13323" name="Line 10"/>
          <p:cNvSpPr>
            <a:spLocks noChangeShapeType="1"/>
          </p:cNvSpPr>
          <p:nvPr/>
        </p:nvSpPr>
        <p:spPr bwMode="auto">
          <a:xfrm flipV="1">
            <a:off x="1676400" y="3078163"/>
            <a:ext cx="3429000" cy="841375"/>
          </a:xfrm>
          <a:prstGeom prst="line">
            <a:avLst/>
          </a:prstGeom>
          <a:noFill/>
          <a:ln w="76320" cap="sq">
            <a:solidFill>
              <a:srgbClr val="FF6600"/>
            </a:solidFill>
            <a:miter lim="800000"/>
            <a:headEnd/>
            <a:tailEnd type="triangle" w="med" len="med"/>
          </a:ln>
        </p:spPr>
        <p:txBody>
          <a:bodyPr/>
          <a:lstStyle/>
          <a:p>
            <a:endParaRPr lang="cs-CZ"/>
          </a:p>
        </p:txBody>
      </p:sp>
      <p:sp>
        <p:nvSpPr>
          <p:cNvPr id="13324" name="Line 11"/>
          <p:cNvSpPr>
            <a:spLocks noChangeShapeType="1"/>
          </p:cNvSpPr>
          <p:nvPr/>
        </p:nvSpPr>
        <p:spPr bwMode="auto">
          <a:xfrm flipV="1">
            <a:off x="3352800" y="3916363"/>
            <a:ext cx="2057400" cy="765175"/>
          </a:xfrm>
          <a:prstGeom prst="line">
            <a:avLst/>
          </a:prstGeom>
          <a:noFill/>
          <a:ln w="76320" cap="sq">
            <a:solidFill>
              <a:srgbClr val="FF6600"/>
            </a:solidFill>
            <a:miter lim="800000"/>
            <a:headEnd/>
            <a:tailEnd type="triangle" w="med" len="med"/>
          </a:ln>
        </p:spPr>
        <p:txBody>
          <a:bodyPr/>
          <a:lstStyle/>
          <a:p>
            <a:endParaRPr 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4267200" y="260350"/>
            <a:ext cx="4010025" cy="6400800"/>
          </a:xfrm>
          <a:prstGeom prst="rect">
            <a:avLst/>
          </a:prstGeom>
          <a:noFill/>
          <a:ln w="9525">
            <a:noFill/>
            <a:round/>
            <a:headEnd/>
            <a:tailEnd/>
          </a:ln>
        </p:spPr>
      </p:pic>
      <p:sp>
        <p:nvSpPr>
          <p:cNvPr id="14339" name="Text Box 2"/>
          <p:cNvSpPr txBox="1">
            <a:spLocks noChangeArrowheads="1"/>
          </p:cNvSpPr>
          <p:nvPr/>
        </p:nvSpPr>
        <p:spPr bwMode="auto">
          <a:xfrm>
            <a:off x="4356100" y="5899150"/>
            <a:ext cx="3816350" cy="642938"/>
          </a:xfrm>
          <a:prstGeom prst="rect">
            <a:avLst/>
          </a:prstGeom>
          <a:solidFill>
            <a:srgbClr val="FFFFFF"/>
          </a:solid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b="1">
                <a:solidFill>
                  <a:srgbClr val="000000"/>
                </a:solidFill>
              </a:rPr>
              <a:t>Dnes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13.7 miliard let po velkém třesku</a:t>
            </a:r>
          </a:p>
        </p:txBody>
      </p:sp>
      <p:sp>
        <p:nvSpPr>
          <p:cNvPr id="14340" name="Text Box 3"/>
          <p:cNvSpPr txBox="1">
            <a:spLocks noChangeArrowheads="1"/>
          </p:cNvSpPr>
          <p:nvPr/>
        </p:nvSpPr>
        <p:spPr bwMode="auto">
          <a:xfrm>
            <a:off x="4267200" y="415925"/>
            <a:ext cx="184150" cy="457200"/>
          </a:xfrm>
          <a:prstGeom prst="rect">
            <a:avLst/>
          </a:prstGeom>
          <a:solidFill>
            <a:srgbClr val="FFFFFF"/>
          </a:solidFill>
          <a:ln w="9525">
            <a:noFill/>
            <a:round/>
            <a:headEnd/>
            <a:tailEnd/>
          </a:ln>
        </p:spPr>
        <p:txBody>
          <a:bodyPr wrap="none" anchor="ctr"/>
          <a:lstStyle/>
          <a:p>
            <a:endParaRPr lang="cs-CZ"/>
          </a:p>
        </p:txBody>
      </p:sp>
      <p:sp>
        <p:nvSpPr>
          <p:cNvPr id="14341" name="Text Box 4"/>
          <p:cNvSpPr txBox="1">
            <a:spLocks noChangeArrowheads="1"/>
          </p:cNvSpPr>
          <p:nvPr/>
        </p:nvSpPr>
        <p:spPr bwMode="auto">
          <a:xfrm>
            <a:off x="381000" y="946150"/>
            <a:ext cx="3048000" cy="42084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10</a:t>
            </a:r>
            <a:r>
              <a:rPr lang="cs-CZ" sz="1800" baseline="30000">
                <a:solidFill>
                  <a:srgbClr val="85FFE0"/>
                </a:solidFill>
              </a:rPr>
              <a:t>-32 s</a:t>
            </a:r>
            <a:r>
              <a:rPr lang="cs-CZ" sz="1800">
                <a:solidFill>
                  <a:srgbClr val="85FFE0"/>
                </a:solidFill>
              </a:rPr>
              <a:t> Konec inflace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100 s  Tvoření D a He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56 000 r Hustota energie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              záření=hustota hmoty </a:t>
            </a:r>
            <a:r>
              <a:rPr lang="cs-CZ" sz="1800">
                <a:solidFill>
                  <a:srgbClr val="000000"/>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379 000 r Poslední rozptyl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               mikrovlnného záření</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85FFE0"/>
                </a:solidFill>
              </a:rPr>
              <a:t>Reionizace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8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FFFFFF"/>
                </a:solidFill>
              </a:rPr>
              <a:t>Mikrovlnné záření volně mezi galaxiemi</a:t>
            </a:r>
          </a:p>
        </p:txBody>
      </p:sp>
      <p:sp>
        <p:nvSpPr>
          <p:cNvPr id="14342" name="Line 5"/>
          <p:cNvSpPr>
            <a:spLocks noChangeShapeType="1"/>
          </p:cNvSpPr>
          <p:nvPr/>
        </p:nvSpPr>
        <p:spPr bwMode="auto">
          <a:xfrm>
            <a:off x="2438400" y="1174750"/>
            <a:ext cx="2057400" cy="76200"/>
          </a:xfrm>
          <a:prstGeom prst="line">
            <a:avLst/>
          </a:prstGeom>
          <a:noFill/>
          <a:ln w="76320" cap="sq">
            <a:solidFill>
              <a:srgbClr val="FF6600"/>
            </a:solidFill>
            <a:miter lim="800000"/>
            <a:headEnd/>
            <a:tailEnd type="triangle" w="med" len="med"/>
          </a:ln>
        </p:spPr>
        <p:txBody>
          <a:bodyPr/>
          <a:lstStyle/>
          <a:p>
            <a:endParaRPr lang="cs-CZ"/>
          </a:p>
        </p:txBody>
      </p:sp>
      <p:sp>
        <p:nvSpPr>
          <p:cNvPr id="14343" name="Line 6"/>
          <p:cNvSpPr>
            <a:spLocks noChangeShapeType="1"/>
          </p:cNvSpPr>
          <p:nvPr/>
        </p:nvSpPr>
        <p:spPr bwMode="auto">
          <a:xfrm flipV="1">
            <a:off x="2667000" y="1554163"/>
            <a:ext cx="1981200" cy="155575"/>
          </a:xfrm>
          <a:prstGeom prst="line">
            <a:avLst/>
          </a:prstGeom>
          <a:noFill/>
          <a:ln w="76320" cap="sq">
            <a:solidFill>
              <a:srgbClr val="FF6600"/>
            </a:solidFill>
            <a:miter lim="800000"/>
            <a:headEnd/>
            <a:tailEnd type="triangle" w="med" len="med"/>
          </a:ln>
        </p:spPr>
        <p:txBody>
          <a:bodyPr/>
          <a:lstStyle/>
          <a:p>
            <a:endParaRPr lang="cs-CZ"/>
          </a:p>
        </p:txBody>
      </p:sp>
      <p:sp>
        <p:nvSpPr>
          <p:cNvPr id="14344" name="Line 7"/>
          <p:cNvSpPr>
            <a:spLocks noChangeShapeType="1"/>
          </p:cNvSpPr>
          <p:nvPr/>
        </p:nvSpPr>
        <p:spPr bwMode="auto">
          <a:xfrm>
            <a:off x="2971800" y="2241550"/>
            <a:ext cx="1828800" cy="1588"/>
          </a:xfrm>
          <a:prstGeom prst="line">
            <a:avLst/>
          </a:prstGeom>
          <a:noFill/>
          <a:ln w="76320" cap="sq">
            <a:solidFill>
              <a:srgbClr val="FF6600"/>
            </a:solidFill>
            <a:miter lim="800000"/>
            <a:headEnd/>
            <a:tailEnd type="triangle" w="med" len="med"/>
          </a:ln>
        </p:spPr>
        <p:txBody>
          <a:bodyPr/>
          <a:lstStyle/>
          <a:p>
            <a:endParaRPr lang="cs-CZ"/>
          </a:p>
        </p:txBody>
      </p:sp>
      <p:sp>
        <p:nvSpPr>
          <p:cNvPr id="14345" name="Line 8"/>
          <p:cNvSpPr>
            <a:spLocks noChangeShapeType="1"/>
          </p:cNvSpPr>
          <p:nvPr/>
        </p:nvSpPr>
        <p:spPr bwMode="auto">
          <a:xfrm flipV="1">
            <a:off x="3124200" y="2620963"/>
            <a:ext cx="1828800" cy="460375"/>
          </a:xfrm>
          <a:prstGeom prst="line">
            <a:avLst/>
          </a:prstGeom>
          <a:noFill/>
          <a:ln w="76320" cap="sq">
            <a:solidFill>
              <a:srgbClr val="FF6600"/>
            </a:solidFill>
            <a:miter lim="800000"/>
            <a:headEnd/>
            <a:tailEnd type="triangle" w="med" len="med"/>
          </a:ln>
        </p:spPr>
        <p:txBody>
          <a:bodyPr/>
          <a:lstStyle/>
          <a:p>
            <a:endParaRPr lang="cs-CZ"/>
          </a:p>
        </p:txBody>
      </p:sp>
      <p:sp>
        <p:nvSpPr>
          <p:cNvPr id="14346" name="Rectangle 9"/>
          <p:cNvSpPr>
            <a:spLocks noChangeArrowheads="1"/>
          </p:cNvSpPr>
          <p:nvPr/>
        </p:nvSpPr>
        <p:spPr bwMode="auto">
          <a:xfrm>
            <a:off x="5715000" y="412750"/>
            <a:ext cx="1244600" cy="368300"/>
          </a:xfrm>
          <a:prstGeom prst="rect">
            <a:avLst/>
          </a:prstGeom>
          <a:solidFill>
            <a:srgbClr val="FFFFFF"/>
          </a:solid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800">
                <a:solidFill>
                  <a:srgbClr val="000000"/>
                </a:solidFill>
              </a:rPr>
              <a:t>Velký třesk</a:t>
            </a:r>
          </a:p>
        </p:txBody>
      </p:sp>
      <p:sp>
        <p:nvSpPr>
          <p:cNvPr id="14347" name="Line 10"/>
          <p:cNvSpPr>
            <a:spLocks noChangeShapeType="1"/>
          </p:cNvSpPr>
          <p:nvPr/>
        </p:nvSpPr>
        <p:spPr bwMode="auto">
          <a:xfrm flipV="1">
            <a:off x="1676400" y="3078163"/>
            <a:ext cx="3429000" cy="841375"/>
          </a:xfrm>
          <a:prstGeom prst="line">
            <a:avLst/>
          </a:prstGeom>
          <a:noFill/>
          <a:ln w="76320" cap="sq">
            <a:solidFill>
              <a:srgbClr val="FF6600"/>
            </a:solidFill>
            <a:miter lim="800000"/>
            <a:headEnd/>
            <a:tailEnd type="triangle" w="med" len="med"/>
          </a:ln>
        </p:spPr>
        <p:txBody>
          <a:bodyPr/>
          <a:lstStyle/>
          <a:p>
            <a:endParaRPr lang="cs-CZ"/>
          </a:p>
        </p:txBody>
      </p:sp>
      <p:sp>
        <p:nvSpPr>
          <p:cNvPr id="14348" name="Line 11"/>
          <p:cNvSpPr>
            <a:spLocks noChangeShapeType="1"/>
          </p:cNvSpPr>
          <p:nvPr/>
        </p:nvSpPr>
        <p:spPr bwMode="auto">
          <a:xfrm flipV="1">
            <a:off x="3352800" y="3916363"/>
            <a:ext cx="2057400" cy="765175"/>
          </a:xfrm>
          <a:prstGeom prst="line">
            <a:avLst/>
          </a:prstGeom>
          <a:noFill/>
          <a:ln w="76320" cap="sq">
            <a:solidFill>
              <a:srgbClr val="FF6600"/>
            </a:solidFill>
            <a:miter lim="800000"/>
            <a:headEnd/>
            <a:tailEnd type="triangle" w="med" len="med"/>
          </a:ln>
        </p:spPr>
        <p:txBody>
          <a:bodyPr/>
          <a:lstStyle/>
          <a:p>
            <a:endParaRPr 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85800" y="609600"/>
            <a:ext cx="7772400" cy="1143000"/>
          </a:xfrm>
          <a:prstGeom prst="rect">
            <a:avLst/>
          </a:prstGeom>
          <a:noFill/>
          <a:ln w="9525">
            <a:noFill/>
            <a:round/>
            <a:headEnd/>
            <a:tailEnd/>
          </a:ln>
        </p:spPr>
        <p:txBody>
          <a:bodyPr wrap="none" anchor="ctr"/>
          <a:lstStyle/>
          <a:p>
            <a:endParaRPr lang="cs-CZ"/>
          </a:p>
        </p:txBody>
      </p:sp>
      <p:pic>
        <p:nvPicPr>
          <p:cNvPr id="15363" name="Picture 2"/>
          <p:cNvPicPr>
            <a:picLocks noChangeAspect="1" noChangeArrowheads="1"/>
          </p:cNvPicPr>
          <p:nvPr/>
        </p:nvPicPr>
        <p:blipFill>
          <a:blip r:embed="rId3" cstate="print"/>
          <a:srcRect/>
          <a:stretch>
            <a:fillRect/>
          </a:stretch>
        </p:blipFill>
        <p:spPr bwMode="auto">
          <a:xfrm>
            <a:off x="685800" y="1981200"/>
            <a:ext cx="7772400" cy="4114800"/>
          </a:xfrm>
          <a:prstGeom prst="rect">
            <a:avLst/>
          </a:prstGeom>
          <a:noFill/>
          <a:ln w="9525">
            <a:noFill/>
            <a:round/>
            <a:headEnd/>
            <a:tailEnd/>
          </a:ln>
        </p:spPr>
      </p:pic>
      <p:sp>
        <p:nvSpPr>
          <p:cNvPr id="17411" name="AutoShape 3"/>
          <p:cNvSpPr>
            <a:spLocks noChangeArrowheads="1"/>
          </p:cNvSpPr>
          <p:nvPr/>
        </p:nvSpPr>
        <p:spPr bwMode="auto">
          <a:xfrm>
            <a:off x="2771775" y="2276475"/>
            <a:ext cx="1295400" cy="393700"/>
          </a:xfrm>
          <a:prstGeom prst="wedgeRoundRectCallout">
            <a:avLst>
              <a:gd name="adj1" fmla="val -8213"/>
              <a:gd name="adj2" fmla="val 195162"/>
              <a:gd name="adj3" fmla="val 16667"/>
            </a:avLst>
          </a:prstGeom>
          <a:solidFill>
            <a:srgbClr val="FFFFFF"/>
          </a:solidFill>
          <a:ln w="9360" cap="sq">
            <a:solidFill>
              <a:srgbClr val="000000"/>
            </a:solidFill>
            <a:miter lim="800000"/>
            <a:headEnd/>
            <a:tailEnd/>
          </a:ln>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Nedohledno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animEffect transition="in" filter="blinds(horizontal)">
                                      <p:cBhvr additive="repl">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395288" y="908050"/>
            <a:ext cx="8412162" cy="5854700"/>
          </a:xfrm>
          <a:prstGeom prst="rect">
            <a:avLst/>
          </a:prstGeom>
          <a:noFill/>
          <a:ln w="9525">
            <a:noFill/>
            <a:round/>
            <a:headEnd/>
            <a:tailEnd/>
          </a:ln>
        </p:spPr>
      </p:pic>
      <p:sp>
        <p:nvSpPr>
          <p:cNvPr id="16387" name="Text Box 2"/>
          <p:cNvSpPr txBox="1">
            <a:spLocks noChangeArrowheads="1"/>
          </p:cNvSpPr>
          <p:nvPr/>
        </p:nvSpPr>
        <p:spPr bwMode="auto">
          <a:xfrm>
            <a:off x="244475" y="115888"/>
            <a:ext cx="8713788" cy="825500"/>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FFFFFF"/>
                </a:solidFill>
              </a:rPr>
              <a:t>Hubbleho teleskop umožňuje dohlédnout až na galaxie z velmi raného vesmíru plné modrých hmotných hvězd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685800" y="2130425"/>
            <a:ext cx="7772400" cy="147002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800">
                <a:solidFill>
                  <a:srgbClr val="FFFFFF"/>
                </a:solidFill>
              </a:rPr>
              <a:t>Pohled na okraj nedohledna</a:t>
            </a:r>
          </a:p>
        </p:txBody>
      </p:sp>
      <p:sp>
        <p:nvSpPr>
          <p:cNvPr id="17411" name="Text Box 2"/>
          <p:cNvSpPr txBox="1">
            <a:spLocks noChangeArrowheads="1"/>
          </p:cNvSpPr>
          <p:nvPr/>
        </p:nvSpPr>
        <p:spPr bwMode="auto">
          <a:xfrm>
            <a:off x="1371600" y="3886200"/>
            <a:ext cx="6400800" cy="1752600"/>
          </a:xfrm>
          <a:prstGeom prst="rect">
            <a:avLst/>
          </a:prstGeom>
          <a:noFill/>
          <a:ln w="9525">
            <a:noFill/>
            <a:round/>
            <a:headEnd/>
            <a:tailEnd/>
          </a:ln>
        </p:spPr>
        <p:txBody>
          <a:bodyPr wrap="none" anchor="ctr"/>
          <a:lstStyle/>
          <a:p>
            <a:endParaRPr 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62000" y="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200">
                <a:solidFill>
                  <a:srgbClr val="FFFFFF"/>
                </a:solidFill>
              </a:rPr>
              <a:t>A. A. Penzias, R. W. Wilson</a:t>
            </a:r>
          </a:p>
        </p:txBody>
      </p:sp>
      <p:pic>
        <p:nvPicPr>
          <p:cNvPr id="18435" name="Picture 2"/>
          <p:cNvPicPr>
            <a:picLocks noChangeAspect="1" noChangeArrowheads="1"/>
          </p:cNvPicPr>
          <p:nvPr/>
        </p:nvPicPr>
        <p:blipFill>
          <a:blip r:embed="rId3" cstate="print"/>
          <a:srcRect/>
          <a:stretch>
            <a:fillRect/>
          </a:stretch>
        </p:blipFill>
        <p:spPr bwMode="auto">
          <a:xfrm>
            <a:off x="1981200" y="1371600"/>
            <a:ext cx="5589588" cy="4343400"/>
          </a:xfrm>
          <a:prstGeom prst="rect">
            <a:avLst/>
          </a:prstGeom>
          <a:noFill/>
          <a:ln w="9525">
            <a:noFill/>
            <a:round/>
            <a:headEnd/>
            <a:tailEnd/>
          </a:ln>
        </p:spPr>
      </p:pic>
      <p:sp>
        <p:nvSpPr>
          <p:cNvPr id="18436" name="Text Box 3"/>
          <p:cNvSpPr txBox="1">
            <a:spLocks noChangeArrowheads="1"/>
          </p:cNvSpPr>
          <p:nvPr/>
        </p:nvSpPr>
        <p:spPr bwMode="auto">
          <a:xfrm>
            <a:off x="2032000" y="6042025"/>
            <a:ext cx="4268788" cy="8255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Objev reliktního záření 1964</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Nobelova cena 1978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85800" y="609600"/>
            <a:ext cx="7772400" cy="1143000"/>
          </a:xfrm>
          <a:prstGeom prst="rect">
            <a:avLst/>
          </a:prstGeom>
          <a:noFill/>
          <a:ln w="9525">
            <a:noFill/>
            <a:round/>
            <a:headEnd/>
            <a:tailEnd/>
          </a:ln>
        </p:spPr>
        <p:txBody>
          <a:bodyPr wrap="none" anchor="ctr"/>
          <a:lstStyle/>
          <a:p>
            <a:endParaRPr lang="cs-CZ"/>
          </a:p>
        </p:txBody>
      </p:sp>
      <p:pic>
        <p:nvPicPr>
          <p:cNvPr id="19459" name="Picture 2"/>
          <p:cNvPicPr>
            <a:picLocks noChangeAspect="1" noChangeArrowheads="1"/>
          </p:cNvPicPr>
          <p:nvPr/>
        </p:nvPicPr>
        <p:blipFill>
          <a:blip r:embed="rId3" cstate="print"/>
          <a:srcRect/>
          <a:stretch>
            <a:fillRect/>
          </a:stretch>
        </p:blipFill>
        <p:spPr bwMode="auto">
          <a:xfrm>
            <a:off x="2627313" y="476250"/>
            <a:ext cx="4670425" cy="60436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1"/>
          <p:cNvSpPr>
            <a:spLocks noChangeArrowheads="1"/>
          </p:cNvSpPr>
          <p:nvPr/>
        </p:nvSpPr>
        <p:spPr bwMode="auto">
          <a:xfrm>
            <a:off x="1979613" y="981075"/>
            <a:ext cx="5118100" cy="5118100"/>
          </a:xfrm>
          <a:prstGeom prst="ellipse">
            <a:avLst/>
          </a:prstGeom>
          <a:noFill/>
          <a:ln w="57240" cap="sq">
            <a:solidFill>
              <a:srgbClr val="CC0000"/>
            </a:solidFill>
            <a:miter lim="800000"/>
            <a:headEnd/>
            <a:tailEnd/>
          </a:ln>
        </p:spPr>
        <p:txBody>
          <a:bodyPr wrap="none" anchor="ctr"/>
          <a:lstStyle/>
          <a:p>
            <a:endParaRPr lang="cs-CZ"/>
          </a:p>
        </p:txBody>
      </p:sp>
      <p:sp>
        <p:nvSpPr>
          <p:cNvPr id="20483" name="Freeform 2"/>
          <p:cNvSpPr>
            <a:spLocks noChangeArrowheads="1"/>
          </p:cNvSpPr>
          <p:nvPr/>
        </p:nvSpPr>
        <p:spPr bwMode="auto">
          <a:xfrm>
            <a:off x="4483100" y="1016000"/>
            <a:ext cx="103188" cy="668338"/>
          </a:xfrm>
          <a:custGeom>
            <a:avLst/>
            <a:gdLst>
              <a:gd name="T0" fmla="*/ 2147483647 w 65"/>
              <a:gd name="T1" fmla="*/ 0 h 421"/>
              <a:gd name="T2" fmla="*/ 2147483647 w 65"/>
              <a:gd name="T3" fmla="*/ 2147483647 h 421"/>
              <a:gd name="T4" fmla="*/ 2147483647 w 65"/>
              <a:gd name="T5" fmla="*/ 2147483647 h 421"/>
              <a:gd name="T6" fmla="*/ 2147483647 w 65"/>
              <a:gd name="T7" fmla="*/ 2147483647 h 421"/>
              <a:gd name="T8" fmla="*/ 2147483647 w 65"/>
              <a:gd name="T9" fmla="*/ 2147483647 h 421"/>
              <a:gd name="T10" fmla="*/ 2147483647 w 65"/>
              <a:gd name="T11" fmla="*/ 2147483647 h 421"/>
              <a:gd name="T12" fmla="*/ 0 60000 65536"/>
              <a:gd name="T13" fmla="*/ 0 60000 65536"/>
              <a:gd name="T14" fmla="*/ 0 60000 65536"/>
              <a:gd name="T15" fmla="*/ 0 60000 65536"/>
              <a:gd name="T16" fmla="*/ 0 60000 65536"/>
              <a:gd name="T17" fmla="*/ 0 60000 65536"/>
              <a:gd name="T18" fmla="*/ 0 w 65"/>
              <a:gd name="T19" fmla="*/ 0 h 421"/>
              <a:gd name="T20" fmla="*/ 65 w 65"/>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65" h="421">
                <a:moveTo>
                  <a:pt x="10" y="0"/>
                </a:moveTo>
                <a:cubicBezTo>
                  <a:pt x="32" y="21"/>
                  <a:pt x="65" y="73"/>
                  <a:pt x="65" y="73"/>
                </a:cubicBezTo>
                <a:cubicBezTo>
                  <a:pt x="52" y="112"/>
                  <a:pt x="38" y="110"/>
                  <a:pt x="10" y="137"/>
                </a:cubicBezTo>
                <a:cubicBezTo>
                  <a:pt x="7" y="155"/>
                  <a:pt x="0" y="173"/>
                  <a:pt x="1" y="192"/>
                </a:cubicBezTo>
                <a:cubicBezTo>
                  <a:pt x="3" y="223"/>
                  <a:pt x="19" y="283"/>
                  <a:pt x="19" y="283"/>
                </a:cubicBezTo>
                <a:cubicBezTo>
                  <a:pt x="29" y="414"/>
                  <a:pt x="29" y="368"/>
                  <a:pt x="29" y="421"/>
                </a:cubicBezTo>
              </a:path>
            </a:pathLst>
          </a:custGeom>
          <a:noFill/>
          <a:ln w="9360" cap="sq">
            <a:solidFill>
              <a:srgbClr val="FF0000"/>
            </a:solidFill>
            <a:round/>
            <a:headEnd/>
            <a:tailEnd/>
          </a:ln>
        </p:spPr>
        <p:txBody>
          <a:bodyPr wrap="none" anchor="ctr"/>
          <a:lstStyle/>
          <a:p>
            <a:endParaRPr lang="cs-CZ"/>
          </a:p>
        </p:txBody>
      </p:sp>
      <p:sp>
        <p:nvSpPr>
          <p:cNvPr id="20484" name="Freeform 3"/>
          <p:cNvSpPr>
            <a:spLocks noChangeArrowheads="1"/>
          </p:cNvSpPr>
          <p:nvPr/>
        </p:nvSpPr>
        <p:spPr bwMode="auto">
          <a:xfrm>
            <a:off x="2046288" y="3505200"/>
            <a:ext cx="739775" cy="93663"/>
          </a:xfrm>
          <a:custGeom>
            <a:avLst/>
            <a:gdLst>
              <a:gd name="T0" fmla="*/ 0 w 466"/>
              <a:gd name="T1" fmla="*/ 2147483647 h 59"/>
              <a:gd name="T2" fmla="*/ 2147483647 w 466"/>
              <a:gd name="T3" fmla="*/ 2147483647 h 59"/>
              <a:gd name="T4" fmla="*/ 2147483647 w 466"/>
              <a:gd name="T5" fmla="*/ 2147483647 h 59"/>
              <a:gd name="T6" fmla="*/ 2147483647 w 466"/>
              <a:gd name="T7" fmla="*/ 2147483647 h 59"/>
              <a:gd name="T8" fmla="*/ 2147483647 w 466"/>
              <a:gd name="T9" fmla="*/ 2147483647 h 59"/>
              <a:gd name="T10" fmla="*/ 2147483647 w 466"/>
              <a:gd name="T11" fmla="*/ 2147483647 h 59"/>
              <a:gd name="T12" fmla="*/ 2147483647 w 466"/>
              <a:gd name="T13" fmla="*/ 2147483647 h 59"/>
              <a:gd name="T14" fmla="*/ 0 60000 65536"/>
              <a:gd name="T15" fmla="*/ 0 60000 65536"/>
              <a:gd name="T16" fmla="*/ 0 60000 65536"/>
              <a:gd name="T17" fmla="*/ 0 60000 65536"/>
              <a:gd name="T18" fmla="*/ 0 60000 65536"/>
              <a:gd name="T19" fmla="*/ 0 60000 65536"/>
              <a:gd name="T20" fmla="*/ 0 60000 65536"/>
              <a:gd name="T21" fmla="*/ 0 w 466"/>
              <a:gd name="T22" fmla="*/ 0 h 59"/>
              <a:gd name="T23" fmla="*/ 466 w 46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59">
                <a:moveTo>
                  <a:pt x="0" y="32"/>
                </a:moveTo>
                <a:cubicBezTo>
                  <a:pt x="50" y="0"/>
                  <a:pt x="100" y="28"/>
                  <a:pt x="156" y="14"/>
                </a:cubicBezTo>
                <a:cubicBezTo>
                  <a:pt x="220" y="30"/>
                  <a:pt x="226" y="31"/>
                  <a:pt x="302" y="23"/>
                </a:cubicBezTo>
                <a:cubicBezTo>
                  <a:pt x="348" y="8"/>
                  <a:pt x="346" y="34"/>
                  <a:pt x="384" y="59"/>
                </a:cubicBezTo>
                <a:cubicBezTo>
                  <a:pt x="393" y="56"/>
                  <a:pt x="403" y="54"/>
                  <a:pt x="412" y="50"/>
                </a:cubicBezTo>
                <a:cubicBezTo>
                  <a:pt x="422" y="45"/>
                  <a:pt x="428" y="34"/>
                  <a:pt x="439" y="32"/>
                </a:cubicBezTo>
                <a:cubicBezTo>
                  <a:pt x="448" y="30"/>
                  <a:pt x="466" y="41"/>
                  <a:pt x="466" y="41"/>
                </a:cubicBezTo>
              </a:path>
            </a:pathLst>
          </a:custGeom>
          <a:noFill/>
          <a:ln w="9360" cap="sq">
            <a:solidFill>
              <a:srgbClr val="FF6600"/>
            </a:solidFill>
            <a:round/>
            <a:headEnd/>
            <a:tailEnd/>
          </a:ln>
        </p:spPr>
        <p:txBody>
          <a:bodyPr wrap="none" anchor="ctr"/>
          <a:lstStyle/>
          <a:p>
            <a:endParaRPr lang="cs-CZ"/>
          </a:p>
        </p:txBody>
      </p:sp>
      <p:sp>
        <p:nvSpPr>
          <p:cNvPr id="20485" name="Freeform 4"/>
          <p:cNvSpPr>
            <a:spLocks noChangeArrowheads="1"/>
          </p:cNvSpPr>
          <p:nvPr/>
        </p:nvSpPr>
        <p:spPr bwMode="auto">
          <a:xfrm>
            <a:off x="6313488" y="3440113"/>
            <a:ext cx="682625" cy="73025"/>
          </a:xfrm>
          <a:custGeom>
            <a:avLst/>
            <a:gdLst>
              <a:gd name="T0" fmla="*/ 2147483647 w 430"/>
              <a:gd name="T1" fmla="*/ 2147483647 h 46"/>
              <a:gd name="T2" fmla="*/ 2147483647 w 430"/>
              <a:gd name="T3" fmla="*/ 0 h 46"/>
              <a:gd name="T4" fmla="*/ 2147483647 w 430"/>
              <a:gd name="T5" fmla="*/ 2147483647 h 46"/>
              <a:gd name="T6" fmla="*/ 0 w 430"/>
              <a:gd name="T7" fmla="*/ 2147483647 h 46"/>
              <a:gd name="T8" fmla="*/ 0 60000 65536"/>
              <a:gd name="T9" fmla="*/ 0 60000 65536"/>
              <a:gd name="T10" fmla="*/ 0 60000 65536"/>
              <a:gd name="T11" fmla="*/ 0 60000 65536"/>
              <a:gd name="T12" fmla="*/ 0 w 430"/>
              <a:gd name="T13" fmla="*/ 0 h 46"/>
              <a:gd name="T14" fmla="*/ 430 w 430"/>
              <a:gd name="T15" fmla="*/ 46 h 46"/>
            </a:gdLst>
            <a:ahLst/>
            <a:cxnLst>
              <a:cxn ang="T8">
                <a:pos x="T0" y="T1"/>
              </a:cxn>
              <a:cxn ang="T9">
                <a:pos x="T2" y="T3"/>
              </a:cxn>
              <a:cxn ang="T10">
                <a:pos x="T4" y="T5"/>
              </a:cxn>
              <a:cxn ang="T11">
                <a:pos x="T6" y="T7"/>
              </a:cxn>
            </a:cxnLst>
            <a:rect l="T12" t="T13" r="T14" b="T15"/>
            <a:pathLst>
              <a:path w="430" h="46">
                <a:moveTo>
                  <a:pt x="430" y="9"/>
                </a:moveTo>
                <a:cubicBezTo>
                  <a:pt x="374" y="45"/>
                  <a:pt x="284" y="9"/>
                  <a:pt x="220" y="0"/>
                </a:cubicBezTo>
                <a:cubicBezTo>
                  <a:pt x="162" y="7"/>
                  <a:pt x="118" y="19"/>
                  <a:pt x="64" y="36"/>
                </a:cubicBezTo>
                <a:cubicBezTo>
                  <a:pt x="43" y="43"/>
                  <a:pt x="0" y="46"/>
                  <a:pt x="0" y="46"/>
                </a:cubicBezTo>
              </a:path>
            </a:pathLst>
          </a:custGeom>
          <a:noFill/>
          <a:ln w="9360" cap="sq">
            <a:solidFill>
              <a:srgbClr val="FF6600"/>
            </a:solidFill>
            <a:round/>
            <a:headEnd/>
            <a:tailEnd/>
          </a:ln>
        </p:spPr>
        <p:txBody>
          <a:bodyPr wrap="none" anchor="ctr"/>
          <a:lstStyle/>
          <a:p>
            <a:endParaRPr lang="cs-CZ"/>
          </a:p>
        </p:txBody>
      </p:sp>
      <p:sp>
        <p:nvSpPr>
          <p:cNvPr id="20486" name="Freeform 5"/>
          <p:cNvSpPr>
            <a:spLocks noChangeArrowheads="1"/>
          </p:cNvSpPr>
          <p:nvPr/>
        </p:nvSpPr>
        <p:spPr bwMode="auto">
          <a:xfrm>
            <a:off x="4529138" y="5356225"/>
            <a:ext cx="115887" cy="652463"/>
          </a:xfrm>
          <a:custGeom>
            <a:avLst/>
            <a:gdLst>
              <a:gd name="T0" fmla="*/ 2147483647 w 73"/>
              <a:gd name="T1" fmla="*/ 2147483647 h 411"/>
              <a:gd name="T2" fmla="*/ 0 w 73"/>
              <a:gd name="T3" fmla="*/ 2147483647 h 411"/>
              <a:gd name="T4" fmla="*/ 2147483647 w 73"/>
              <a:gd name="T5" fmla="*/ 2147483647 h 411"/>
              <a:gd name="T6" fmla="*/ 0 w 73"/>
              <a:gd name="T7" fmla="*/ 0 h 411"/>
              <a:gd name="T8" fmla="*/ 0 60000 65536"/>
              <a:gd name="T9" fmla="*/ 0 60000 65536"/>
              <a:gd name="T10" fmla="*/ 0 60000 65536"/>
              <a:gd name="T11" fmla="*/ 0 60000 65536"/>
              <a:gd name="T12" fmla="*/ 0 w 73"/>
              <a:gd name="T13" fmla="*/ 0 h 411"/>
              <a:gd name="T14" fmla="*/ 73 w 73"/>
              <a:gd name="T15" fmla="*/ 411 h 411"/>
            </a:gdLst>
            <a:ahLst/>
            <a:cxnLst>
              <a:cxn ang="T8">
                <a:pos x="T0" y="T1"/>
              </a:cxn>
              <a:cxn ang="T9">
                <a:pos x="T2" y="T3"/>
              </a:cxn>
              <a:cxn ang="T10">
                <a:pos x="T4" y="T5"/>
              </a:cxn>
              <a:cxn ang="T11">
                <a:pos x="T6" y="T7"/>
              </a:cxn>
            </a:cxnLst>
            <a:rect l="T12" t="T13" r="T14" b="T15"/>
            <a:pathLst>
              <a:path w="73" h="411">
                <a:moveTo>
                  <a:pt x="73" y="411"/>
                </a:moveTo>
                <a:cubicBezTo>
                  <a:pt x="47" y="335"/>
                  <a:pt x="25" y="259"/>
                  <a:pt x="0" y="183"/>
                </a:cubicBezTo>
                <a:cubicBezTo>
                  <a:pt x="3" y="149"/>
                  <a:pt x="9" y="116"/>
                  <a:pt x="9" y="82"/>
                </a:cubicBezTo>
                <a:cubicBezTo>
                  <a:pt x="9" y="55"/>
                  <a:pt x="0" y="0"/>
                  <a:pt x="0" y="0"/>
                </a:cubicBezTo>
              </a:path>
            </a:pathLst>
          </a:custGeom>
          <a:noFill/>
          <a:ln w="9360" cap="sq">
            <a:solidFill>
              <a:srgbClr val="FF6600"/>
            </a:solidFill>
            <a:round/>
            <a:headEnd/>
            <a:tailEnd/>
          </a:ln>
        </p:spPr>
        <p:txBody>
          <a:bodyPr wrap="none" anchor="ctr"/>
          <a:lstStyle/>
          <a:p>
            <a:endParaRPr lang="cs-CZ"/>
          </a:p>
        </p:txBody>
      </p:sp>
      <p:sp>
        <p:nvSpPr>
          <p:cNvPr id="20487" name="Text Box 6"/>
          <p:cNvSpPr txBox="1">
            <a:spLocks noChangeArrowheads="1"/>
          </p:cNvSpPr>
          <p:nvPr/>
        </p:nvSpPr>
        <p:spPr bwMode="auto">
          <a:xfrm>
            <a:off x="4697413" y="1144588"/>
            <a:ext cx="857250" cy="46037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rPr>
              <a:t>2,7 K</a:t>
            </a:r>
          </a:p>
        </p:txBody>
      </p:sp>
      <p:sp>
        <p:nvSpPr>
          <p:cNvPr id="20488" name="Text Box 7"/>
          <p:cNvSpPr txBox="1">
            <a:spLocks noChangeArrowheads="1"/>
          </p:cNvSpPr>
          <p:nvPr/>
        </p:nvSpPr>
        <p:spPr bwMode="auto">
          <a:xfrm>
            <a:off x="1936750" y="280988"/>
            <a:ext cx="4049713" cy="46037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Reliktní záření a tvoření galaxií</a:t>
            </a:r>
          </a:p>
        </p:txBody>
      </p:sp>
      <p:sp>
        <p:nvSpPr>
          <p:cNvPr id="20489" name="Rectangle 8"/>
          <p:cNvSpPr>
            <a:spLocks noGrp="1" noChangeArrowheads="1"/>
          </p:cNvSpPr>
          <p:nvPr/>
        </p:nvSpPr>
        <p:spPr bwMode="auto">
          <a:xfrm>
            <a:off x="685800" y="1981200"/>
            <a:ext cx="7772400" cy="4114800"/>
          </a:xfrm>
          <a:prstGeom prst="rect">
            <a:avLst/>
          </a:prstGeom>
          <a:noFill/>
          <a:ln w="9525">
            <a:noFill/>
            <a:miter lim="800000"/>
            <a:headEnd/>
            <a:tailEnd/>
          </a:ln>
        </p:spPr>
        <p:txBody>
          <a:bodyPr lIns="90000" tIns="46800" rIns="90000" bIns="46800"/>
          <a:lstStyle/>
          <a:p>
            <a:endParaRPr lang="cs-CZ"/>
          </a:p>
        </p:txBody>
      </p:sp>
      <p:pic>
        <p:nvPicPr>
          <p:cNvPr id="20490" name="Picture 9"/>
          <p:cNvPicPr>
            <a:picLocks noChangeAspect="1" noChangeArrowheads="1"/>
          </p:cNvPicPr>
          <p:nvPr/>
        </p:nvPicPr>
        <p:blipFill>
          <a:blip r:embed="rId3" cstate="print"/>
          <a:srcRect/>
          <a:stretch>
            <a:fillRect/>
          </a:stretch>
        </p:blipFill>
        <p:spPr bwMode="auto">
          <a:xfrm>
            <a:off x="4284663" y="3284538"/>
            <a:ext cx="539750" cy="525462"/>
          </a:xfrm>
          <a:prstGeom prst="rect">
            <a:avLst/>
          </a:prstGeom>
          <a:noFill/>
          <a:ln w="9525">
            <a:noFill/>
            <a:round/>
            <a:headEnd/>
            <a:tailEnd/>
          </a:ln>
        </p:spPr>
      </p:pic>
      <p:sp>
        <p:nvSpPr>
          <p:cNvPr id="20491" name="AutoShape 10"/>
          <p:cNvSpPr>
            <a:spLocks/>
          </p:cNvSpPr>
          <p:nvPr/>
        </p:nvSpPr>
        <p:spPr bwMode="auto">
          <a:xfrm>
            <a:off x="7726363" y="1268413"/>
            <a:ext cx="914400" cy="609600"/>
          </a:xfrm>
          <a:prstGeom prst="borderCallout2">
            <a:avLst>
              <a:gd name="adj1" fmla="val 18519"/>
              <a:gd name="adj2" fmla="val -8333"/>
              <a:gd name="adj3" fmla="val 18519"/>
              <a:gd name="adj4" fmla="val -46356"/>
              <a:gd name="adj5" fmla="val 227606"/>
              <a:gd name="adj6" fmla="val -85593"/>
            </a:avLst>
          </a:prstGeom>
          <a:solidFill>
            <a:srgbClr val="00CC99"/>
          </a:solidFill>
          <a:ln w="9360" cap="sq">
            <a:solidFill>
              <a:srgbClr val="000000"/>
            </a:solidFill>
            <a:miter lim="800000"/>
            <a:headEnd/>
            <a:tailEnd/>
          </a:ln>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200">
              <a:solidFill>
                <a:srgbClr val="000000"/>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Z</a:t>
            </a:r>
            <a:r>
              <a:rPr lang="cs-CZ" sz="1200">
                <a:solidFill>
                  <a:srgbClr val="000000"/>
                </a:solidFill>
              </a:rPr>
              <a:t>á</a:t>
            </a:r>
            <a:r>
              <a:rPr lang="en-US" sz="1200">
                <a:solidFill>
                  <a:srgbClr val="000000"/>
                </a:solidFill>
              </a:rPr>
              <a:t>rodky ga</a:t>
            </a:r>
            <a:r>
              <a:rPr lang="cs-CZ" sz="1200">
                <a:solidFill>
                  <a:srgbClr val="000000"/>
                </a:solidFill>
              </a:rPr>
              <a:t>l</a:t>
            </a:r>
            <a:r>
              <a:rPr lang="en-US" sz="1200">
                <a:solidFill>
                  <a:srgbClr val="000000"/>
                </a:solidFill>
              </a:rPr>
              <a:t>axi</a:t>
            </a:r>
            <a:r>
              <a:rPr lang="cs-CZ" sz="1200">
                <a:solidFill>
                  <a:srgbClr val="000000"/>
                </a:solidFill>
              </a:rPr>
              <a:t>í</a:t>
            </a:r>
          </a:p>
        </p:txBody>
      </p:sp>
      <p:sp>
        <p:nvSpPr>
          <p:cNvPr id="20492" name="Line 11"/>
          <p:cNvSpPr>
            <a:spLocks noChangeShapeType="1"/>
          </p:cNvSpPr>
          <p:nvPr/>
        </p:nvSpPr>
        <p:spPr bwMode="auto">
          <a:xfrm flipV="1">
            <a:off x="6372225" y="1339850"/>
            <a:ext cx="1008063" cy="361950"/>
          </a:xfrm>
          <a:prstGeom prst="line">
            <a:avLst/>
          </a:prstGeom>
          <a:noFill/>
          <a:ln w="9360" cap="sq">
            <a:solidFill>
              <a:srgbClr val="000000"/>
            </a:solidFill>
            <a:miter lim="800000"/>
            <a:headEnd/>
            <a:tailEnd/>
          </a:ln>
        </p:spPr>
        <p:txBody>
          <a:bodyPr/>
          <a:lstStyle/>
          <a:p>
            <a:endParaRPr lang="cs-CZ"/>
          </a:p>
        </p:txBody>
      </p:sp>
      <p:sp>
        <p:nvSpPr>
          <p:cNvPr id="20493" name="Line 12"/>
          <p:cNvSpPr>
            <a:spLocks noChangeShapeType="1"/>
          </p:cNvSpPr>
          <p:nvPr/>
        </p:nvSpPr>
        <p:spPr bwMode="auto">
          <a:xfrm flipH="1">
            <a:off x="7091363" y="1341438"/>
            <a:ext cx="290512" cy="1871662"/>
          </a:xfrm>
          <a:prstGeom prst="line">
            <a:avLst/>
          </a:prstGeom>
          <a:noFill/>
          <a:ln w="9360" cap="sq">
            <a:solidFill>
              <a:srgbClr val="000000"/>
            </a:solidFill>
            <a:miter lim="800000"/>
            <a:headEnd/>
            <a:tailEnd/>
          </a:ln>
        </p:spPr>
        <p:txBody>
          <a:bodyPr/>
          <a:lstStyle/>
          <a:p>
            <a:endParaRPr lang="cs-CZ"/>
          </a:p>
        </p:txBody>
      </p:sp>
      <p:sp>
        <p:nvSpPr>
          <p:cNvPr id="20494" name="Line 13"/>
          <p:cNvSpPr>
            <a:spLocks noChangeShapeType="1"/>
          </p:cNvSpPr>
          <p:nvPr/>
        </p:nvSpPr>
        <p:spPr bwMode="auto">
          <a:xfrm flipH="1">
            <a:off x="5507038" y="1484313"/>
            <a:ext cx="292100" cy="431800"/>
          </a:xfrm>
          <a:prstGeom prst="line">
            <a:avLst/>
          </a:prstGeom>
          <a:noFill/>
          <a:ln w="9360" cap="sq">
            <a:solidFill>
              <a:srgbClr val="000000"/>
            </a:solidFill>
            <a:miter lim="800000"/>
            <a:headEnd/>
            <a:tailEnd/>
          </a:ln>
        </p:spPr>
        <p:txBody>
          <a:bodyPr/>
          <a:lstStyle/>
          <a:p>
            <a:endParaRPr lang="cs-CZ"/>
          </a:p>
        </p:txBody>
      </p:sp>
      <p:sp>
        <p:nvSpPr>
          <p:cNvPr id="20495" name="AutoShape 14"/>
          <p:cNvSpPr>
            <a:spLocks/>
          </p:cNvSpPr>
          <p:nvPr/>
        </p:nvSpPr>
        <p:spPr bwMode="auto">
          <a:xfrm>
            <a:off x="4589463" y="1730375"/>
            <a:ext cx="914400" cy="609600"/>
          </a:xfrm>
          <a:prstGeom prst="borderCallout1">
            <a:avLst>
              <a:gd name="adj1" fmla="val 18519"/>
              <a:gd name="adj2" fmla="val 108333"/>
              <a:gd name="adj3" fmla="val -40366"/>
              <a:gd name="adj4" fmla="val 163542"/>
            </a:avLst>
          </a:prstGeom>
          <a:solidFill>
            <a:srgbClr val="00CC99"/>
          </a:solidFill>
          <a:ln w="9360" cap="sq">
            <a:solidFill>
              <a:srgbClr val="000000"/>
            </a:solidFill>
            <a:miter lim="800000"/>
            <a:headEnd/>
            <a:tailEnd/>
          </a:ln>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400">
                <a:solidFill>
                  <a:srgbClr val="000000"/>
                </a:solidFill>
                <a:latin typeface="Arial" charset="0"/>
                <a:cs typeface="Arial" charset="0"/>
              </a:rPr>
              <a:t>Δ</a:t>
            </a:r>
            <a:r>
              <a:rPr lang="cs-CZ" sz="1400">
                <a:solidFill>
                  <a:srgbClr val="000000"/>
                </a:solidFill>
                <a:latin typeface="Arial" charset="0"/>
                <a:cs typeface="Arial" charset="0"/>
              </a:rPr>
              <a:t>T/T </a:t>
            </a:r>
            <a:r>
              <a:rPr lang="en-US" sz="1400">
                <a:solidFill>
                  <a:srgbClr val="000000"/>
                </a:solidFill>
                <a:latin typeface="Arial" charset="0"/>
                <a:cs typeface="Arial" charset="0"/>
              </a:rPr>
              <a:t>~</a:t>
            </a:r>
            <a:r>
              <a:rPr lang="cs-CZ" sz="1400">
                <a:solidFill>
                  <a:srgbClr val="000000"/>
                </a:solidFill>
                <a:latin typeface="Arial" charset="0"/>
                <a:cs typeface="Arial" charset="0"/>
              </a:rPr>
              <a:t>10</a:t>
            </a:r>
            <a:r>
              <a:rPr lang="cs-CZ" sz="1400" baseline="30000">
                <a:solidFill>
                  <a:srgbClr val="000000"/>
                </a:solidFill>
                <a:latin typeface="Arial" charset="0"/>
                <a:cs typeface="Arial" charset="0"/>
              </a:rPr>
              <a:t>-5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flipV="1">
            <a:off x="6788150" y="2019300"/>
            <a:ext cx="184150" cy="4603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latin typeface="Symbol" pitchFamily="16" charset="2"/>
              </a:rPr>
              <a:t></a:t>
            </a:r>
          </a:p>
        </p:txBody>
      </p:sp>
      <p:pic>
        <p:nvPicPr>
          <p:cNvPr id="3075" name="Picture 2"/>
          <p:cNvPicPr>
            <a:picLocks noChangeAspect="1" noChangeArrowheads="1"/>
          </p:cNvPicPr>
          <p:nvPr/>
        </p:nvPicPr>
        <p:blipFill>
          <a:blip r:embed="rId3" cstate="print"/>
          <a:srcRect/>
          <a:stretch>
            <a:fillRect/>
          </a:stretch>
        </p:blipFill>
        <p:spPr bwMode="auto">
          <a:xfrm>
            <a:off x="2268538" y="620713"/>
            <a:ext cx="3602037" cy="5897562"/>
          </a:xfrm>
          <a:prstGeom prst="rect">
            <a:avLst/>
          </a:prstGeom>
          <a:noFill/>
          <a:ln w="9525">
            <a:noFill/>
            <a:round/>
            <a:headEnd/>
            <a:tailEnd/>
          </a:ln>
        </p:spPr>
      </p:pic>
      <p:sp>
        <p:nvSpPr>
          <p:cNvPr id="3076" name="AutoShape 3"/>
          <p:cNvSpPr>
            <a:spLocks noChangeArrowheads="1"/>
          </p:cNvSpPr>
          <p:nvPr/>
        </p:nvSpPr>
        <p:spPr bwMode="auto">
          <a:xfrm>
            <a:off x="6156325" y="2008188"/>
            <a:ext cx="1295400" cy="990600"/>
          </a:xfrm>
          <a:prstGeom prst="wedgeRoundRectCallout">
            <a:avLst>
              <a:gd name="adj1" fmla="val -85662"/>
              <a:gd name="adj2" fmla="val 42949"/>
              <a:gd name="adj3" fmla="val 16667"/>
            </a:avLst>
          </a:prstGeom>
          <a:solidFill>
            <a:srgbClr val="00CC99"/>
          </a:solidFill>
          <a:ln w="9360" cap="sq">
            <a:solidFill>
              <a:srgbClr val="000000"/>
            </a:solidFill>
            <a:miter lim="800000"/>
            <a:headEnd/>
            <a:tailEnd/>
          </a:ln>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6800">
                <a:solidFill>
                  <a:srgbClr val="FF0000"/>
                </a:solidFill>
                <a:latin typeface="Symbol" pitchFamily="16" charset="2"/>
              </a:rPr>
              <a:t></a:t>
            </a:r>
            <a:r>
              <a:rPr lang="cs-CZ" sz="6800">
                <a:solidFill>
                  <a:srgbClr val="FF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Relikt-1</a:t>
            </a:r>
          </a:p>
        </p:txBody>
      </p:sp>
      <p:pic>
        <p:nvPicPr>
          <p:cNvPr id="21507" name="Picture 2"/>
          <p:cNvPicPr>
            <a:picLocks noChangeAspect="1" noChangeArrowheads="1"/>
          </p:cNvPicPr>
          <p:nvPr/>
        </p:nvPicPr>
        <p:blipFill>
          <a:blip r:embed="rId3" cstate="print"/>
          <a:srcRect/>
          <a:stretch>
            <a:fillRect/>
          </a:stretch>
        </p:blipFill>
        <p:spPr bwMode="auto">
          <a:xfrm>
            <a:off x="1476375" y="2060575"/>
            <a:ext cx="6572250" cy="36957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Nobelova cena za fyziku 2006</a:t>
            </a:r>
          </a:p>
        </p:txBody>
      </p:sp>
      <p:pic>
        <p:nvPicPr>
          <p:cNvPr id="22531" name="Picture 2"/>
          <p:cNvPicPr>
            <a:picLocks noChangeAspect="1" noChangeArrowheads="1"/>
          </p:cNvPicPr>
          <p:nvPr/>
        </p:nvPicPr>
        <p:blipFill>
          <a:blip r:embed="rId3" cstate="print"/>
          <a:srcRect/>
          <a:stretch>
            <a:fillRect/>
          </a:stretch>
        </p:blipFill>
        <p:spPr bwMode="auto">
          <a:xfrm>
            <a:off x="1403350" y="2276475"/>
            <a:ext cx="2389188" cy="1906588"/>
          </a:xfrm>
          <a:prstGeom prst="rect">
            <a:avLst/>
          </a:prstGeom>
          <a:noFill/>
          <a:ln w="9525">
            <a:noFill/>
            <a:round/>
            <a:headEnd/>
            <a:tailEnd/>
          </a:ln>
        </p:spPr>
      </p:pic>
      <p:pic>
        <p:nvPicPr>
          <p:cNvPr id="22532" name="Picture 3"/>
          <p:cNvPicPr>
            <a:picLocks noChangeAspect="1" noChangeArrowheads="1"/>
          </p:cNvPicPr>
          <p:nvPr/>
        </p:nvPicPr>
        <p:blipFill>
          <a:blip r:embed="rId4" cstate="print"/>
          <a:srcRect/>
          <a:stretch>
            <a:fillRect/>
          </a:stretch>
        </p:blipFill>
        <p:spPr bwMode="auto">
          <a:xfrm>
            <a:off x="5219700" y="1989138"/>
            <a:ext cx="1543050" cy="2162175"/>
          </a:xfrm>
          <a:prstGeom prst="rect">
            <a:avLst/>
          </a:prstGeom>
          <a:noFill/>
          <a:ln w="9525">
            <a:noFill/>
            <a:round/>
            <a:headEnd/>
            <a:tailEnd/>
          </a:ln>
        </p:spPr>
      </p:pic>
      <p:sp>
        <p:nvSpPr>
          <p:cNvPr id="22533" name="Text Box 4"/>
          <p:cNvSpPr txBox="1">
            <a:spLocks noChangeArrowheads="1"/>
          </p:cNvSpPr>
          <p:nvPr/>
        </p:nvSpPr>
        <p:spPr bwMode="auto">
          <a:xfrm>
            <a:off x="1258888" y="4551363"/>
            <a:ext cx="2592387" cy="8255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John C. Mather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 1946</a:t>
            </a:r>
          </a:p>
        </p:txBody>
      </p:sp>
      <p:sp>
        <p:nvSpPr>
          <p:cNvPr id="22534" name="Text Box 5"/>
          <p:cNvSpPr txBox="1">
            <a:spLocks noChangeArrowheads="1"/>
          </p:cNvSpPr>
          <p:nvPr/>
        </p:nvSpPr>
        <p:spPr bwMode="auto">
          <a:xfrm>
            <a:off x="5145088" y="4508500"/>
            <a:ext cx="2425700" cy="82550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George F. Smooth</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 1945</a:t>
            </a:r>
          </a:p>
        </p:txBody>
      </p:sp>
      <p:sp>
        <p:nvSpPr>
          <p:cNvPr id="22535" name="Rectangle 6"/>
          <p:cNvSpPr>
            <a:spLocks noChangeArrowheads="1"/>
          </p:cNvSpPr>
          <p:nvPr/>
        </p:nvSpPr>
        <p:spPr bwMode="auto">
          <a:xfrm>
            <a:off x="827088" y="5516563"/>
            <a:ext cx="7777162" cy="119062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za objev toho, že reliktní záření pocházející z vesmíru má podobu záření absolutně černého tělesa, a zjištění anizotropie v tomto záření (</a:t>
            </a:r>
            <a:r>
              <a:rPr lang="cs-CZ">
                <a:solidFill>
                  <a:srgbClr val="CCCCFF"/>
                </a:solidFill>
                <a:hlinkClick r:id="rId5"/>
              </a:rPr>
              <a:t>COBE</a:t>
            </a:r>
            <a:r>
              <a:rPr lang="cs-CZ">
                <a:solidFill>
                  <a:srgbClr val="FFFFFF"/>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Sonda COBE</a:t>
            </a:r>
          </a:p>
        </p:txBody>
      </p:sp>
      <p:pic>
        <p:nvPicPr>
          <p:cNvPr id="23555" name="Picture 2"/>
          <p:cNvPicPr>
            <a:picLocks noChangeAspect="1" noChangeArrowheads="1"/>
          </p:cNvPicPr>
          <p:nvPr/>
        </p:nvPicPr>
        <p:blipFill>
          <a:blip r:embed="rId3" cstate="print"/>
          <a:srcRect/>
          <a:stretch>
            <a:fillRect/>
          </a:stretch>
        </p:blipFill>
        <p:spPr bwMode="auto">
          <a:xfrm>
            <a:off x="2411413" y="1844675"/>
            <a:ext cx="4286250" cy="43815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Sonda COBE</a:t>
            </a:r>
          </a:p>
        </p:txBody>
      </p:sp>
      <p:pic>
        <p:nvPicPr>
          <p:cNvPr id="24579" name="Picture 2"/>
          <p:cNvPicPr>
            <a:picLocks noChangeAspect="1" noChangeArrowheads="1"/>
          </p:cNvPicPr>
          <p:nvPr/>
        </p:nvPicPr>
        <p:blipFill>
          <a:blip r:embed="rId3" cstate="print"/>
          <a:srcRect/>
          <a:stretch>
            <a:fillRect/>
          </a:stretch>
        </p:blipFill>
        <p:spPr bwMode="auto">
          <a:xfrm>
            <a:off x="1252538" y="2492375"/>
            <a:ext cx="6848475" cy="3424238"/>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28600" y="304800"/>
            <a:ext cx="8534400" cy="12192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85FFE0"/>
                </a:solidFill>
              </a:rPr>
              <a:t>W</a:t>
            </a:r>
            <a:r>
              <a:rPr lang="cs-CZ" sz="3600">
                <a:solidFill>
                  <a:srgbClr val="FFFFFF"/>
                </a:solidFill>
              </a:rPr>
              <a:t>ilkinson </a:t>
            </a:r>
            <a:r>
              <a:rPr lang="cs-CZ" sz="4400">
                <a:solidFill>
                  <a:srgbClr val="85FFE0"/>
                </a:solidFill>
              </a:rPr>
              <a:t>M</a:t>
            </a:r>
            <a:r>
              <a:rPr lang="cs-CZ" sz="3600">
                <a:solidFill>
                  <a:srgbClr val="FFFFFF"/>
                </a:solidFill>
              </a:rPr>
              <a:t>icrowave </a:t>
            </a:r>
            <a:r>
              <a:rPr lang="cs-CZ" sz="4400">
                <a:solidFill>
                  <a:srgbClr val="85FFE0"/>
                </a:solidFill>
              </a:rPr>
              <a:t>A</a:t>
            </a:r>
            <a:r>
              <a:rPr lang="cs-CZ" sz="3600">
                <a:solidFill>
                  <a:srgbClr val="FFFFFF"/>
                </a:solidFill>
              </a:rPr>
              <a:t>nisotropy </a:t>
            </a:r>
            <a:r>
              <a:rPr lang="cs-CZ" sz="4400">
                <a:solidFill>
                  <a:srgbClr val="85FFE0"/>
                </a:solidFill>
              </a:rPr>
              <a:t>P</a:t>
            </a:r>
            <a:r>
              <a:rPr lang="cs-CZ" sz="3600">
                <a:solidFill>
                  <a:srgbClr val="FFFFFF"/>
                </a:solidFill>
              </a:rPr>
              <a:t>robe</a:t>
            </a:r>
            <a:r>
              <a:rPr lang="cs-CZ" sz="4400">
                <a:solidFill>
                  <a:srgbClr val="FFFFFF"/>
                </a:solidFill>
              </a:rPr>
              <a:t> </a:t>
            </a:r>
          </a:p>
        </p:txBody>
      </p:sp>
      <p:pic>
        <p:nvPicPr>
          <p:cNvPr id="25603" name="Picture 2"/>
          <p:cNvPicPr>
            <a:picLocks noChangeAspect="1" noChangeArrowheads="1"/>
          </p:cNvPicPr>
          <p:nvPr/>
        </p:nvPicPr>
        <p:blipFill>
          <a:blip r:embed="rId3" cstate="print"/>
          <a:srcRect/>
          <a:stretch>
            <a:fillRect/>
          </a:stretch>
        </p:blipFill>
        <p:spPr bwMode="auto">
          <a:xfrm>
            <a:off x="5029200" y="1752600"/>
            <a:ext cx="3124200" cy="3041650"/>
          </a:xfrm>
          <a:prstGeom prst="rect">
            <a:avLst/>
          </a:prstGeom>
          <a:noFill/>
          <a:ln w="9525">
            <a:noFill/>
            <a:round/>
            <a:headEnd/>
            <a:tailEnd/>
          </a:ln>
        </p:spPr>
      </p:pic>
      <p:sp>
        <p:nvSpPr>
          <p:cNvPr id="25604" name="Text Box 3"/>
          <p:cNvSpPr txBox="1">
            <a:spLocks noChangeArrowheads="1"/>
          </p:cNvSpPr>
          <p:nvPr/>
        </p:nvSpPr>
        <p:spPr bwMode="auto">
          <a:xfrm>
            <a:off x="539750" y="1628775"/>
            <a:ext cx="3886200" cy="14351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2000">
                <a:solidFill>
                  <a:srgbClr val="FFFFFF"/>
                </a:solidFill>
              </a:rPr>
              <a:t>Vypuštěna 30. 7. 2001</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20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2000">
                <a:solidFill>
                  <a:srgbClr val="FFFFFF"/>
                </a:solidFill>
              </a:rPr>
              <a:t>Zveřejnění prvních údajů</a:t>
            </a:r>
            <a:r>
              <a:rPr lang="cs-CZ">
                <a:solidFill>
                  <a:srgbClr val="FFFFFF"/>
                </a:solidFill>
              </a:rPr>
              <a:t>  </a:t>
            </a:r>
            <a:r>
              <a:rPr lang="cs-CZ" sz="2000">
                <a:solidFill>
                  <a:srgbClr val="FFFFFF"/>
                </a:solidFill>
              </a:rPr>
              <a:t>únor 03</a:t>
            </a:r>
            <a:r>
              <a:rPr lang="cs-CZ">
                <a:solidFill>
                  <a:srgbClr val="FFFFFF"/>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rPr>
              <a:t>                                    </a:t>
            </a:r>
          </a:p>
        </p:txBody>
      </p:sp>
      <p:pic>
        <p:nvPicPr>
          <p:cNvPr id="25605" name="Picture 4"/>
          <p:cNvPicPr>
            <a:picLocks noChangeAspect="1" noChangeArrowheads="1"/>
          </p:cNvPicPr>
          <p:nvPr/>
        </p:nvPicPr>
        <p:blipFill>
          <a:blip r:embed="rId4" cstate="print"/>
          <a:srcRect/>
          <a:stretch>
            <a:fillRect/>
          </a:stretch>
        </p:blipFill>
        <p:spPr bwMode="auto">
          <a:xfrm>
            <a:off x="685800" y="3810000"/>
            <a:ext cx="2828925" cy="1271588"/>
          </a:xfrm>
          <a:prstGeom prst="rect">
            <a:avLst/>
          </a:prstGeom>
          <a:noFill/>
          <a:ln w="9525">
            <a:noFill/>
            <a:round/>
            <a:headEnd/>
            <a:tailEnd/>
          </a:ln>
        </p:spPr>
      </p:pic>
      <p:sp>
        <p:nvSpPr>
          <p:cNvPr id="25606" name="Text Box 5"/>
          <p:cNvSpPr txBox="1">
            <a:spLocks noChangeArrowheads="1"/>
          </p:cNvSpPr>
          <p:nvPr/>
        </p:nvSpPr>
        <p:spPr bwMode="auto">
          <a:xfrm>
            <a:off x="685800" y="5105400"/>
            <a:ext cx="3657600" cy="703263"/>
          </a:xfrm>
          <a:prstGeom prst="rect">
            <a:avLst/>
          </a:prstGeom>
          <a:solidFill>
            <a:srgbClr val="FFFFFF"/>
          </a:solid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2000">
                <a:solidFill>
                  <a:srgbClr val="000000"/>
                </a:solidFill>
              </a:rPr>
              <a:t>umístěna do II. Lagrangeova bodu-asi 4x dále než Měsíc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srcRect/>
          <a:stretch>
            <a:fillRect/>
          </a:stretch>
        </p:blipFill>
        <p:spPr bwMode="auto">
          <a:xfrm>
            <a:off x="2339975" y="1125538"/>
            <a:ext cx="5256213" cy="3887787"/>
          </a:xfrm>
          <a:prstGeom prst="rect">
            <a:avLst/>
          </a:prstGeom>
          <a:noFill/>
          <a:ln w="9525">
            <a:noFill/>
            <a:round/>
            <a:headEnd/>
            <a:tailEnd/>
          </a:ln>
        </p:spPr>
      </p:pic>
      <p:sp>
        <p:nvSpPr>
          <p:cNvPr id="26627" name="Text Box 2"/>
          <p:cNvSpPr txBox="1">
            <a:spLocks noChangeArrowheads="1"/>
          </p:cNvSpPr>
          <p:nvPr/>
        </p:nvSpPr>
        <p:spPr bwMode="auto">
          <a:xfrm>
            <a:off x="395288" y="1557338"/>
            <a:ext cx="996950" cy="58102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200">
                <a:solidFill>
                  <a:srgbClr val="FFFFFF"/>
                </a:solidFill>
              </a:rPr>
              <a:t>1991</a:t>
            </a:r>
          </a:p>
        </p:txBody>
      </p:sp>
      <p:pic>
        <p:nvPicPr>
          <p:cNvPr id="28675" name="Picture 3"/>
          <p:cNvPicPr>
            <a:picLocks noChangeAspect="1" noChangeArrowheads="1"/>
          </p:cNvPicPr>
          <p:nvPr/>
        </p:nvPicPr>
        <p:blipFill>
          <a:blip r:embed="rId4" cstate="print"/>
          <a:srcRect/>
          <a:stretch>
            <a:fillRect/>
          </a:stretch>
        </p:blipFill>
        <p:spPr bwMode="auto">
          <a:xfrm>
            <a:off x="2339975" y="4221163"/>
            <a:ext cx="5272088" cy="2636837"/>
          </a:xfrm>
          <a:prstGeom prst="rect">
            <a:avLst/>
          </a:prstGeom>
          <a:solidFill>
            <a:srgbClr val="000000"/>
          </a:solidFill>
          <a:ln w="9525">
            <a:noFill/>
            <a:round/>
            <a:headEnd/>
            <a:tailEnd/>
          </a:ln>
        </p:spPr>
      </p:pic>
      <p:sp>
        <p:nvSpPr>
          <p:cNvPr id="26629" name="Text Box 4"/>
          <p:cNvSpPr txBox="1">
            <a:spLocks noChangeArrowheads="1"/>
          </p:cNvSpPr>
          <p:nvPr/>
        </p:nvSpPr>
        <p:spPr bwMode="auto">
          <a:xfrm>
            <a:off x="7532688" y="6273800"/>
            <a:ext cx="1446212" cy="58102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200">
                <a:solidFill>
                  <a:srgbClr val="FFFFFF"/>
                </a:solidFill>
              </a:rPr>
              <a:t>WMAP</a:t>
            </a:r>
          </a:p>
        </p:txBody>
      </p:sp>
      <p:sp>
        <p:nvSpPr>
          <p:cNvPr id="26630" name="Text Box 5"/>
          <p:cNvSpPr txBox="1">
            <a:spLocks noChangeArrowheads="1"/>
          </p:cNvSpPr>
          <p:nvPr/>
        </p:nvSpPr>
        <p:spPr bwMode="auto">
          <a:xfrm>
            <a:off x="542925" y="5805488"/>
            <a:ext cx="996950" cy="58102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200">
                <a:solidFill>
                  <a:srgbClr val="FFFFFF"/>
                </a:solidFill>
              </a:rPr>
              <a:t>2003</a:t>
            </a:r>
          </a:p>
        </p:txBody>
      </p:sp>
      <p:sp>
        <p:nvSpPr>
          <p:cNvPr id="26631" name="Text Box 6"/>
          <p:cNvSpPr txBox="1">
            <a:spLocks noChangeArrowheads="1"/>
          </p:cNvSpPr>
          <p:nvPr/>
        </p:nvSpPr>
        <p:spPr bwMode="auto">
          <a:xfrm>
            <a:off x="7688263" y="3636963"/>
            <a:ext cx="1265237" cy="58102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200">
                <a:solidFill>
                  <a:srgbClr val="FFFFFF"/>
                </a:solidFill>
              </a:rPr>
              <a:t>COBE</a:t>
            </a:r>
          </a:p>
        </p:txBody>
      </p:sp>
      <p:sp>
        <p:nvSpPr>
          <p:cNvPr id="26632" name="Text Box 7"/>
          <p:cNvSpPr txBox="1">
            <a:spLocks noChangeArrowheads="1"/>
          </p:cNvSpPr>
          <p:nvPr/>
        </p:nvSpPr>
        <p:spPr bwMode="auto">
          <a:xfrm>
            <a:off x="228600" y="304800"/>
            <a:ext cx="8534400" cy="1219200"/>
          </a:xfrm>
          <a:prstGeom prst="rect">
            <a:avLst/>
          </a:prstGeom>
          <a:noFill/>
          <a:ln w="9525">
            <a:noFill/>
            <a:round/>
            <a:headEnd/>
            <a:tailEnd/>
          </a:ln>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85FFE0"/>
                </a:solidFill>
              </a:rPr>
              <a:t>Obraz „sféry posledního rozptylu“</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ppt_x</p:attrName>
                                        </p:attrNameLst>
                                      </p:cBhvr>
                                      <p:tavLst>
                                        <p:tav tm="100000">
                                          <p:val>
                                            <p:strVal val="0-#ppt_w/2"/>
                                          </p:val>
                                        </p:tav>
                                        <p:tav>
                                          <p:val>
                                            <p:strVal val="#ppt_x"/>
                                          </p:val>
                                        </p:tav>
                                      </p:tavLst>
                                    </p:anim>
                                    <p:anim calcmode="lin" valueType="num">
                                      <p:cBhvr>
                                        <p:cTn id="8" dur="500" fill="hold"/>
                                        <p:tgtEl>
                                          <p:spTgt spid="2867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685800" y="2357438"/>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000">
                <a:solidFill>
                  <a:srgbClr val="FFFFFF"/>
                </a:solidFill>
              </a:rPr>
              <a:t>Záhada temné hmoty</a:t>
            </a:r>
            <a:br>
              <a:rPr lang="cs-CZ" sz="4000">
                <a:solidFill>
                  <a:srgbClr val="FFFFFF"/>
                </a:solidFill>
              </a:rPr>
            </a:br>
            <a:endParaRPr lang="cs-CZ" sz="40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NGC6503</a:t>
            </a:r>
          </a:p>
        </p:txBody>
      </p:sp>
      <p:pic>
        <p:nvPicPr>
          <p:cNvPr id="28675" name="Picture 2"/>
          <p:cNvPicPr>
            <a:picLocks noChangeAspect="1" noChangeArrowheads="1"/>
          </p:cNvPicPr>
          <p:nvPr/>
        </p:nvPicPr>
        <p:blipFill>
          <a:blip r:embed="rId3" cstate="print"/>
          <a:srcRect/>
          <a:stretch>
            <a:fillRect/>
          </a:stretch>
        </p:blipFill>
        <p:spPr bwMode="auto">
          <a:xfrm>
            <a:off x="1187450" y="1538288"/>
            <a:ext cx="6840538" cy="51308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NGC6503</a:t>
            </a:r>
          </a:p>
        </p:txBody>
      </p:sp>
      <p:pic>
        <p:nvPicPr>
          <p:cNvPr id="29699" name="Picture 2"/>
          <p:cNvPicPr>
            <a:picLocks noChangeAspect="1" noChangeArrowheads="1"/>
          </p:cNvPicPr>
          <p:nvPr/>
        </p:nvPicPr>
        <p:blipFill>
          <a:blip r:embed="rId3" cstate="print"/>
          <a:srcRect l="23300" r="27670"/>
          <a:stretch>
            <a:fillRect/>
          </a:stretch>
        </p:blipFill>
        <p:spPr bwMode="auto">
          <a:xfrm>
            <a:off x="3995738" y="3068638"/>
            <a:ext cx="4094162" cy="3492500"/>
          </a:xfrm>
          <a:prstGeom prst="rect">
            <a:avLst/>
          </a:prstGeom>
          <a:noFill/>
          <a:ln w="9525">
            <a:noFill/>
            <a:round/>
            <a:headEnd/>
            <a:tailEnd/>
          </a:ln>
        </p:spPr>
      </p:pic>
      <p:sp>
        <p:nvSpPr>
          <p:cNvPr id="29700" name="Text Box 3"/>
          <p:cNvSpPr txBox="1">
            <a:spLocks noChangeArrowheads="1"/>
          </p:cNvSpPr>
          <p:nvPr/>
        </p:nvSpPr>
        <p:spPr bwMode="auto">
          <a:xfrm>
            <a:off x="3995738" y="5734050"/>
            <a:ext cx="4105275" cy="825500"/>
          </a:xfrm>
          <a:prstGeom prst="rect">
            <a:avLst/>
          </a:prstGeom>
          <a:solidFill>
            <a:srgbClr val="FFFFFF"/>
          </a:solid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0000"/>
                </a:solidFill>
              </a:rPr>
              <a:t>   </a:t>
            </a:r>
            <a:r>
              <a:rPr lang="en-US">
                <a:solidFill>
                  <a:srgbClr val="000000"/>
                </a:solidFill>
              </a:rPr>
              <a:t>Rota</a:t>
            </a:r>
            <a:r>
              <a:rPr lang="cs-CZ">
                <a:solidFill>
                  <a:srgbClr val="000000"/>
                </a:solidFill>
              </a:rPr>
              <a:t>ční křivka NGC 6503</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000000"/>
              </a:solidFill>
            </a:endParaRPr>
          </a:p>
        </p:txBody>
      </p:sp>
      <p:sp>
        <p:nvSpPr>
          <p:cNvPr id="31748" name="Text Box 4"/>
          <p:cNvSpPr txBox="1">
            <a:spLocks noChangeArrowheads="1"/>
          </p:cNvSpPr>
          <p:nvPr/>
        </p:nvSpPr>
        <p:spPr bwMode="auto">
          <a:xfrm>
            <a:off x="179388" y="1773238"/>
            <a:ext cx="8964612" cy="550862"/>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000">
                <a:solidFill>
                  <a:srgbClr val="FFFFFF"/>
                </a:solidFill>
              </a:rPr>
              <a:t>Důsledek: ve vesmíru značně množství nesvítící hmoty</a:t>
            </a:r>
          </a:p>
        </p:txBody>
      </p:sp>
      <p:pic>
        <p:nvPicPr>
          <p:cNvPr id="29702" name="Picture 5"/>
          <p:cNvPicPr>
            <a:picLocks noChangeAspect="1" noChangeArrowheads="1"/>
          </p:cNvPicPr>
          <p:nvPr/>
        </p:nvPicPr>
        <p:blipFill>
          <a:blip r:embed="rId4" cstate="print"/>
          <a:srcRect/>
          <a:stretch>
            <a:fillRect/>
          </a:stretch>
        </p:blipFill>
        <p:spPr bwMode="auto">
          <a:xfrm>
            <a:off x="827088" y="3213100"/>
            <a:ext cx="2808287" cy="21066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1748"/>
                                        </p:tgtEl>
                                        <p:attrNameLst>
                                          <p:attrName>style.visibility</p:attrName>
                                        </p:attrNameLst>
                                      </p:cBhvr>
                                      <p:to>
                                        <p:strVal val="visible"/>
                                      </p:to>
                                    </p:set>
                                    <p:animEffect transition="in" filter="diamond(in)">
                                      <p:cBhvr additive="repl">
                                        <p:cTn id="7"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81000" y="304800"/>
            <a:ext cx="8382000" cy="525463"/>
          </a:xfrm>
          <a:prstGeom prst="rect">
            <a:avLst/>
          </a:prstGeom>
          <a:noFill/>
          <a:ln w="9525">
            <a:noFill/>
            <a:round/>
            <a:headEnd/>
            <a:tailEnd/>
          </a:ln>
        </p:spPr>
        <p:txBody>
          <a:bodyPr lIns="90000" tIns="46800" rIns="90000" bIns="46800">
            <a:spAutoFit/>
          </a:bodyPr>
          <a:lstStyle/>
          <a:p>
            <a:pPr>
              <a:lnSpc>
                <a:spcPct val="118000"/>
              </a:lnSpc>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Arial Black" pitchFamily="32" charset="0"/>
              </a:rPr>
              <a:t>Problém skryté hmoty</a:t>
            </a:r>
          </a:p>
        </p:txBody>
      </p:sp>
      <p:sp>
        <p:nvSpPr>
          <p:cNvPr id="30723" name="Text Box 2"/>
          <p:cNvSpPr txBox="1">
            <a:spLocks noChangeArrowheads="1"/>
          </p:cNvSpPr>
          <p:nvPr/>
        </p:nvSpPr>
        <p:spPr bwMode="auto">
          <a:xfrm>
            <a:off x="360363" y="900113"/>
            <a:ext cx="8459787" cy="4851400"/>
          </a:xfrm>
          <a:prstGeom prst="rect">
            <a:avLst/>
          </a:prstGeom>
          <a:noFill/>
          <a:ln w="9525">
            <a:noFill/>
            <a:round/>
            <a:headEnd/>
            <a:tailEnd/>
          </a:ln>
        </p:spPr>
        <p:txBody>
          <a:bodyPr lIns="90000" tIns="45000" rIns="90000" bIns="45000"/>
          <a:lstStyle/>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a:solidFill>
                  <a:srgbClr val="FFFFFF"/>
                </a:solidFill>
              </a:rPr>
              <a:t>Prostorové modelace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500">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a:solidFill>
                  <a:srgbClr val="FFFFFF"/>
                </a:solidFill>
              </a:rPr>
              <a:t>Hmotnostní rozdíly: H zářících objektů mléčné dráhy: 2.10^11 M0</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a:solidFill>
                  <a:srgbClr val="FFFFFF"/>
                </a:solidFill>
              </a:rPr>
              <a:t>	              H z rotační křivky: 1.10^12 M0</a:t>
            </a:r>
          </a:p>
        </p:txBody>
      </p:sp>
      <p:pic>
        <p:nvPicPr>
          <p:cNvPr id="30724" name="Picture 3"/>
          <p:cNvPicPr>
            <a:picLocks noChangeAspect="1" noChangeArrowheads="1"/>
          </p:cNvPicPr>
          <p:nvPr/>
        </p:nvPicPr>
        <p:blipFill>
          <a:blip r:embed="rId3" cstate="print"/>
          <a:srcRect/>
          <a:stretch>
            <a:fillRect/>
          </a:stretch>
        </p:blipFill>
        <p:spPr bwMode="auto">
          <a:xfrm>
            <a:off x="420688" y="1223963"/>
            <a:ext cx="4079875" cy="3960812"/>
          </a:xfrm>
          <a:prstGeom prst="rect">
            <a:avLst/>
          </a:prstGeom>
          <a:noFill/>
          <a:ln w="9525">
            <a:noFill/>
            <a:round/>
            <a:headEnd/>
            <a:tailEnd/>
          </a:ln>
        </p:spPr>
      </p:pic>
      <p:pic>
        <p:nvPicPr>
          <p:cNvPr id="30725" name="Picture 4"/>
          <p:cNvPicPr>
            <a:picLocks noChangeAspect="1" noChangeArrowheads="1"/>
          </p:cNvPicPr>
          <p:nvPr/>
        </p:nvPicPr>
        <p:blipFill>
          <a:blip r:embed="rId4" cstate="print"/>
          <a:srcRect/>
          <a:stretch>
            <a:fillRect/>
          </a:stretch>
        </p:blipFill>
        <p:spPr bwMode="auto">
          <a:xfrm>
            <a:off x="4500563" y="1223963"/>
            <a:ext cx="4140200" cy="3960812"/>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584325" y="304800"/>
            <a:ext cx="7019925" cy="17446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000">
                <a:solidFill>
                  <a:srgbClr val="FFFFFF"/>
                </a:solidFill>
                <a:latin typeface="Monotype Corsiva" pitchFamily="64" charset="0"/>
              </a:rPr>
              <a:t>Einsteinovy rovnice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6000">
                <a:solidFill>
                  <a:srgbClr val="FF0000"/>
                </a:solidFill>
              </a:rPr>
              <a:t>R</a:t>
            </a:r>
            <a:r>
              <a:rPr lang="cs-CZ" sz="6000" baseline="30000">
                <a:solidFill>
                  <a:srgbClr val="FF0000"/>
                </a:solidFill>
                <a:latin typeface="Symbol" pitchFamily="16" charset="2"/>
              </a:rPr>
              <a:t></a:t>
            </a:r>
            <a:r>
              <a:rPr lang="cs-CZ" sz="6000" baseline="-25000">
                <a:solidFill>
                  <a:srgbClr val="FF0000"/>
                </a:solidFill>
                <a:latin typeface="Symbol" pitchFamily="16" charset="2"/>
              </a:rPr>
              <a:t></a:t>
            </a:r>
            <a:r>
              <a:rPr lang="cs-CZ" sz="6000">
                <a:solidFill>
                  <a:srgbClr val="FF0000"/>
                </a:solidFill>
              </a:rPr>
              <a:t>-</a:t>
            </a:r>
            <a:r>
              <a:rPr lang="cs-CZ" sz="4400">
                <a:solidFill>
                  <a:srgbClr val="FF0000"/>
                </a:solidFill>
              </a:rPr>
              <a:t>1/2</a:t>
            </a:r>
            <a:r>
              <a:rPr lang="cs-CZ" sz="6000">
                <a:solidFill>
                  <a:srgbClr val="FF0000"/>
                </a:solidFill>
              </a:rPr>
              <a:t>R </a:t>
            </a:r>
            <a:r>
              <a:rPr lang="cs-CZ" sz="4800">
                <a:solidFill>
                  <a:srgbClr val="FF0000"/>
                </a:solidFill>
              </a:rPr>
              <a:t>+</a:t>
            </a:r>
            <a:r>
              <a:rPr lang="cs-CZ" sz="6000">
                <a:solidFill>
                  <a:srgbClr val="00CC99"/>
                </a:solidFill>
                <a:latin typeface="Symbol" pitchFamily="16" charset="2"/>
              </a:rPr>
              <a:t></a:t>
            </a:r>
            <a:r>
              <a:rPr lang="cs-CZ" sz="6000">
                <a:solidFill>
                  <a:srgbClr val="000000"/>
                </a:solidFill>
                <a:latin typeface="Symbol" pitchFamily="16" charset="2"/>
              </a:rPr>
              <a:t></a:t>
            </a:r>
            <a:r>
              <a:rPr lang="cs-CZ" sz="6000" baseline="30000">
                <a:solidFill>
                  <a:srgbClr val="000000"/>
                </a:solidFill>
                <a:latin typeface="Symbol" pitchFamily="16" charset="2"/>
              </a:rPr>
              <a:t></a:t>
            </a:r>
            <a:r>
              <a:rPr lang="cs-CZ" sz="6000" baseline="-25000">
                <a:solidFill>
                  <a:srgbClr val="000000"/>
                </a:solidFill>
                <a:latin typeface="Symbol" pitchFamily="16" charset="2"/>
              </a:rPr>
              <a:t></a:t>
            </a:r>
            <a:r>
              <a:rPr lang="cs-CZ" sz="6000">
                <a:solidFill>
                  <a:srgbClr val="FF0000"/>
                </a:solidFill>
              </a:rPr>
              <a:t> </a:t>
            </a:r>
            <a:r>
              <a:rPr lang="cs-CZ" sz="6000">
                <a:solidFill>
                  <a:srgbClr val="000000"/>
                </a:solidFill>
              </a:rPr>
              <a:t>=</a:t>
            </a:r>
            <a:r>
              <a:rPr lang="cs-CZ" sz="6000">
                <a:solidFill>
                  <a:srgbClr val="00CC99"/>
                </a:solidFill>
              </a:rPr>
              <a:t>T</a:t>
            </a:r>
            <a:r>
              <a:rPr lang="cs-CZ" sz="6000" baseline="30000">
                <a:solidFill>
                  <a:srgbClr val="00CC99"/>
                </a:solidFill>
                <a:latin typeface="Symbol" pitchFamily="16" charset="2"/>
              </a:rPr>
              <a:t></a:t>
            </a:r>
            <a:r>
              <a:rPr lang="cs-CZ" sz="6000" baseline="-25000">
                <a:solidFill>
                  <a:srgbClr val="00CC99"/>
                </a:solidFill>
                <a:latin typeface="Symbol" pitchFamily="16" charset="2"/>
              </a:rPr>
              <a:t></a:t>
            </a:r>
          </a:p>
        </p:txBody>
      </p:sp>
      <p:grpSp>
        <p:nvGrpSpPr>
          <p:cNvPr id="4099" name="Group 2"/>
          <p:cNvGrpSpPr>
            <a:grpSpLocks/>
          </p:cNvGrpSpPr>
          <p:nvPr/>
        </p:nvGrpSpPr>
        <p:grpSpPr bwMode="auto">
          <a:xfrm>
            <a:off x="1676400" y="2127250"/>
            <a:ext cx="5638800" cy="4319588"/>
            <a:chOff x="1056" y="1340"/>
            <a:chExt cx="3552" cy="2721"/>
          </a:xfrm>
        </p:grpSpPr>
        <p:sp>
          <p:nvSpPr>
            <p:cNvPr id="4100" name="Text Box 3"/>
            <p:cNvSpPr txBox="1">
              <a:spLocks noChangeArrowheads="1"/>
            </p:cNvSpPr>
            <p:nvPr/>
          </p:nvSpPr>
          <p:spPr bwMode="auto">
            <a:xfrm>
              <a:off x="1065" y="1340"/>
              <a:ext cx="3543" cy="714"/>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800">
                  <a:solidFill>
                    <a:srgbClr val="000000"/>
                  </a:solidFill>
                </a:rPr>
                <a:t>R</a:t>
              </a:r>
              <a:r>
                <a:rPr lang="cs-CZ" sz="4800" baseline="30000">
                  <a:solidFill>
                    <a:srgbClr val="000000"/>
                  </a:solidFill>
                  <a:latin typeface="Symbol" pitchFamily="16" charset="2"/>
                </a:rPr>
                <a:t></a:t>
              </a:r>
              <a:r>
                <a:rPr lang="cs-CZ" sz="4800" baseline="-25000">
                  <a:solidFill>
                    <a:srgbClr val="000000"/>
                  </a:solidFill>
                  <a:latin typeface="Symbol" pitchFamily="16" charset="2"/>
                </a:rPr>
                <a:t></a:t>
              </a:r>
              <a:r>
                <a:rPr lang="cs-CZ" sz="4800" baseline="-25000">
                  <a:solidFill>
                    <a:srgbClr val="000000"/>
                  </a:solidFill>
                </a:rPr>
                <a:t> </a:t>
              </a:r>
              <a:r>
                <a:rPr lang="cs-CZ" sz="4800">
                  <a:solidFill>
                    <a:srgbClr val="000000"/>
                  </a:solidFill>
                </a:rPr>
                <a:t>= R</a:t>
              </a:r>
              <a:r>
                <a:rPr lang="cs-CZ" sz="4800" baseline="30000">
                  <a:solidFill>
                    <a:srgbClr val="000000"/>
                  </a:solidFill>
                  <a:latin typeface="Symbol" pitchFamily="16" charset="2"/>
                </a:rPr>
                <a:t></a:t>
              </a:r>
              <a:r>
                <a:rPr lang="cs-CZ" sz="4800" baseline="-25000">
                  <a:solidFill>
                    <a:srgbClr val="000000"/>
                  </a:solidFill>
                  <a:latin typeface="Symbol" pitchFamily="16" charset="2"/>
                </a:rPr>
                <a:t></a:t>
              </a:r>
              <a:r>
                <a:rPr lang="cs-CZ" sz="6000" baseline="-25000">
                  <a:solidFill>
                    <a:srgbClr val="000000"/>
                  </a:solidFill>
                </a:rPr>
                <a:t> </a:t>
              </a:r>
              <a:r>
                <a:rPr lang="cs-CZ" sz="4800">
                  <a:solidFill>
                    <a:srgbClr val="000000"/>
                  </a:solidFill>
                </a:rPr>
                <a:t>(</a:t>
              </a:r>
              <a:r>
                <a:rPr lang="cs-CZ" sz="3600">
                  <a:solidFill>
                    <a:srgbClr val="000000"/>
                  </a:solidFill>
                </a:rPr>
                <a:t>g</a:t>
              </a:r>
              <a:r>
                <a:rPr lang="cs-CZ" sz="3600" baseline="30000">
                  <a:solidFill>
                    <a:srgbClr val="000000"/>
                  </a:solidFill>
                  <a:latin typeface="Symbol" pitchFamily="16" charset="2"/>
                </a:rPr>
                <a:t></a:t>
              </a:r>
              <a:r>
                <a:rPr lang="cs-CZ" sz="3600" baseline="-25000">
                  <a:solidFill>
                    <a:srgbClr val="000000"/>
                  </a:solidFill>
                  <a:latin typeface="Symbol" pitchFamily="16" charset="2"/>
                </a:rPr>
                <a:t></a:t>
              </a:r>
              <a:r>
                <a:rPr lang="cs-CZ" sz="3600" baseline="-25000">
                  <a:solidFill>
                    <a:srgbClr val="000000"/>
                  </a:solidFill>
                </a:rPr>
                <a:t>, </a:t>
              </a:r>
              <a:r>
                <a:rPr lang="cs-CZ" sz="3600">
                  <a:solidFill>
                    <a:srgbClr val="000000"/>
                  </a:solidFill>
                  <a:latin typeface="Symbol" pitchFamily="16" charset="2"/>
                </a:rPr>
                <a:t></a:t>
              </a:r>
              <a:r>
                <a:rPr lang="cs-CZ" sz="3600">
                  <a:solidFill>
                    <a:srgbClr val="000000"/>
                  </a:solidFill>
                </a:rPr>
                <a:t> g</a:t>
              </a:r>
              <a:r>
                <a:rPr lang="cs-CZ" sz="3600" baseline="30000">
                  <a:solidFill>
                    <a:srgbClr val="000000"/>
                  </a:solidFill>
                  <a:latin typeface="Symbol" pitchFamily="16" charset="2"/>
                </a:rPr>
                <a:t></a:t>
              </a:r>
              <a:r>
                <a:rPr lang="cs-CZ" sz="3600" baseline="-25000">
                  <a:solidFill>
                    <a:srgbClr val="000000"/>
                  </a:solidFill>
                  <a:latin typeface="Symbol" pitchFamily="16" charset="2"/>
                </a:rPr>
                <a:t></a:t>
              </a:r>
              <a:r>
                <a:rPr lang="cs-CZ" sz="3600" baseline="-25000">
                  <a:solidFill>
                    <a:srgbClr val="000000"/>
                  </a:solidFill>
                </a:rPr>
                <a:t> ,</a:t>
              </a:r>
              <a:r>
                <a:rPr lang="cs-CZ" sz="3600">
                  <a:solidFill>
                    <a:srgbClr val="000000"/>
                  </a:solidFill>
                  <a:latin typeface="Symbol" pitchFamily="16" charset="2"/>
                </a:rPr>
                <a:t></a:t>
              </a:r>
              <a:r>
                <a:rPr lang="cs-CZ" sz="3600" baseline="-25000">
                  <a:solidFill>
                    <a:srgbClr val="000000"/>
                  </a:solidFill>
                </a:rPr>
                <a:t> </a:t>
              </a:r>
              <a:r>
                <a:rPr lang="cs-CZ" sz="3600">
                  <a:solidFill>
                    <a:srgbClr val="000000"/>
                  </a:solidFill>
                  <a:latin typeface="Symbol" pitchFamily="16" charset="2"/>
                </a:rPr>
                <a:t></a:t>
              </a:r>
              <a:r>
                <a:rPr lang="cs-CZ" sz="3600" baseline="-25000">
                  <a:solidFill>
                    <a:srgbClr val="000000"/>
                  </a:solidFill>
                </a:rPr>
                <a:t> </a:t>
              </a:r>
              <a:r>
                <a:rPr lang="cs-CZ" sz="3600">
                  <a:solidFill>
                    <a:srgbClr val="000000"/>
                  </a:solidFill>
                </a:rPr>
                <a:t>g</a:t>
              </a:r>
              <a:r>
                <a:rPr lang="cs-CZ" sz="3600" baseline="30000">
                  <a:solidFill>
                    <a:srgbClr val="000000"/>
                  </a:solidFill>
                  <a:latin typeface="Symbol" pitchFamily="16" charset="2"/>
                </a:rPr>
                <a:t></a:t>
              </a:r>
              <a:r>
                <a:rPr lang="cs-CZ" sz="3600" baseline="-25000">
                  <a:solidFill>
                    <a:srgbClr val="000000"/>
                  </a:solidFill>
                  <a:latin typeface="Symbol" pitchFamily="16" charset="2"/>
                </a:rPr>
                <a:t></a:t>
              </a:r>
              <a:r>
                <a:rPr lang="cs-CZ" sz="4800">
                  <a:solidFill>
                    <a:srgbClr val="000000"/>
                  </a:solidFill>
                </a:rPr>
                <a:t>)</a:t>
              </a:r>
            </a:p>
          </p:txBody>
        </p:sp>
        <p:sp>
          <p:nvSpPr>
            <p:cNvPr id="4101" name="Text Box 4"/>
            <p:cNvSpPr txBox="1">
              <a:spLocks noChangeArrowheads="1"/>
            </p:cNvSpPr>
            <p:nvPr/>
          </p:nvSpPr>
          <p:spPr bwMode="auto">
            <a:xfrm>
              <a:off x="2400" y="2160"/>
              <a:ext cx="2025" cy="1901"/>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000000"/>
                  </a:solidFill>
                </a:rPr>
                <a:t>p	0	0	0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000000"/>
                  </a:solidFill>
                </a:rPr>
                <a:t>0	p	0	0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000000"/>
                  </a:solidFill>
                </a:rPr>
                <a:t>0	0	p	0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000000"/>
                  </a:solidFill>
                </a:rPr>
                <a:t>0	0	0	-ρ</a:t>
              </a:r>
              <a:r>
                <a:rPr lang="cs-CZ">
                  <a:solidFill>
                    <a:srgbClr val="000000"/>
                  </a:solidFill>
                </a:rPr>
                <a:t>	</a:t>
              </a:r>
            </a:p>
          </p:txBody>
        </p:sp>
        <p:sp>
          <p:nvSpPr>
            <p:cNvPr id="4102" name="Line 5"/>
            <p:cNvSpPr>
              <a:spLocks noChangeShapeType="1"/>
            </p:cNvSpPr>
            <p:nvPr/>
          </p:nvSpPr>
          <p:spPr bwMode="auto">
            <a:xfrm>
              <a:off x="2064" y="2256"/>
              <a:ext cx="0" cy="1487"/>
            </a:xfrm>
            <a:prstGeom prst="line">
              <a:avLst/>
            </a:prstGeom>
            <a:noFill/>
            <a:ln w="9360" cap="sq">
              <a:solidFill>
                <a:srgbClr val="000000"/>
              </a:solidFill>
              <a:miter lim="800000"/>
              <a:headEnd/>
              <a:tailEnd/>
            </a:ln>
          </p:spPr>
          <p:txBody>
            <a:bodyPr/>
            <a:lstStyle/>
            <a:p>
              <a:endParaRPr lang="cs-CZ"/>
            </a:p>
          </p:txBody>
        </p:sp>
        <p:sp>
          <p:nvSpPr>
            <p:cNvPr id="4103" name="Line 6"/>
            <p:cNvSpPr>
              <a:spLocks noChangeShapeType="1"/>
            </p:cNvSpPr>
            <p:nvPr/>
          </p:nvSpPr>
          <p:spPr bwMode="auto">
            <a:xfrm>
              <a:off x="2160" y="2256"/>
              <a:ext cx="0" cy="1487"/>
            </a:xfrm>
            <a:prstGeom prst="line">
              <a:avLst/>
            </a:prstGeom>
            <a:noFill/>
            <a:ln w="9360" cap="sq">
              <a:solidFill>
                <a:srgbClr val="000000"/>
              </a:solidFill>
              <a:miter lim="800000"/>
              <a:headEnd/>
              <a:tailEnd/>
            </a:ln>
          </p:spPr>
          <p:txBody>
            <a:bodyPr/>
            <a:lstStyle/>
            <a:p>
              <a:endParaRPr lang="cs-CZ"/>
            </a:p>
          </p:txBody>
        </p:sp>
        <p:sp>
          <p:nvSpPr>
            <p:cNvPr id="4104" name="Line 7"/>
            <p:cNvSpPr>
              <a:spLocks noChangeShapeType="1"/>
            </p:cNvSpPr>
            <p:nvPr/>
          </p:nvSpPr>
          <p:spPr bwMode="auto">
            <a:xfrm>
              <a:off x="4416" y="2256"/>
              <a:ext cx="0" cy="1439"/>
            </a:xfrm>
            <a:prstGeom prst="line">
              <a:avLst/>
            </a:prstGeom>
            <a:noFill/>
            <a:ln w="9360" cap="sq">
              <a:solidFill>
                <a:srgbClr val="000000"/>
              </a:solidFill>
              <a:miter lim="800000"/>
              <a:headEnd/>
              <a:tailEnd/>
            </a:ln>
          </p:spPr>
          <p:txBody>
            <a:bodyPr/>
            <a:lstStyle/>
            <a:p>
              <a:endParaRPr lang="cs-CZ"/>
            </a:p>
          </p:txBody>
        </p:sp>
        <p:sp>
          <p:nvSpPr>
            <p:cNvPr id="4105" name="Line 8"/>
            <p:cNvSpPr>
              <a:spLocks noChangeShapeType="1"/>
            </p:cNvSpPr>
            <p:nvPr/>
          </p:nvSpPr>
          <p:spPr bwMode="auto">
            <a:xfrm>
              <a:off x="4512" y="2256"/>
              <a:ext cx="0" cy="1439"/>
            </a:xfrm>
            <a:prstGeom prst="line">
              <a:avLst/>
            </a:prstGeom>
            <a:noFill/>
            <a:ln w="9360" cap="sq">
              <a:solidFill>
                <a:srgbClr val="000000"/>
              </a:solidFill>
              <a:miter lim="800000"/>
              <a:headEnd/>
              <a:tailEnd/>
            </a:ln>
          </p:spPr>
          <p:txBody>
            <a:bodyPr/>
            <a:lstStyle/>
            <a:p>
              <a:endParaRPr lang="cs-CZ"/>
            </a:p>
          </p:txBody>
        </p:sp>
        <p:sp>
          <p:nvSpPr>
            <p:cNvPr id="4106" name="Text Box 9"/>
            <p:cNvSpPr txBox="1">
              <a:spLocks noChangeArrowheads="1"/>
            </p:cNvSpPr>
            <p:nvPr/>
          </p:nvSpPr>
          <p:spPr bwMode="auto">
            <a:xfrm>
              <a:off x="1056" y="2580"/>
              <a:ext cx="1277" cy="714"/>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6000">
                  <a:solidFill>
                    <a:srgbClr val="00CC99"/>
                  </a:solidFill>
                </a:rPr>
                <a:t>T</a:t>
              </a:r>
              <a:r>
                <a:rPr lang="cs-CZ" sz="6000" baseline="30000">
                  <a:solidFill>
                    <a:srgbClr val="00CC99"/>
                  </a:solidFill>
                  <a:latin typeface="Symbol" pitchFamily="16" charset="2"/>
                </a:rPr>
                <a:t></a:t>
              </a:r>
              <a:r>
                <a:rPr lang="cs-CZ" sz="6000" baseline="-25000">
                  <a:solidFill>
                    <a:srgbClr val="00CC99"/>
                  </a:solidFill>
                  <a:latin typeface="Symbol" pitchFamily="16" charset="2"/>
                </a:rPr>
                <a:t></a:t>
              </a:r>
              <a:r>
                <a:rPr lang="cs-CZ" sz="6000">
                  <a:solidFill>
                    <a:srgbClr val="00CC99"/>
                  </a:solidFill>
                </a:rPr>
                <a:t>=</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755650" y="188913"/>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Náplň vesmíru</a:t>
            </a:r>
          </a:p>
        </p:txBody>
      </p:sp>
      <p:pic>
        <p:nvPicPr>
          <p:cNvPr id="31747" name="Picture 2"/>
          <p:cNvPicPr>
            <a:picLocks noChangeAspect="1" noChangeArrowheads="1"/>
          </p:cNvPicPr>
          <p:nvPr/>
        </p:nvPicPr>
        <p:blipFill>
          <a:blip r:embed="rId3" cstate="print"/>
          <a:srcRect/>
          <a:stretch>
            <a:fillRect/>
          </a:stretch>
        </p:blipFill>
        <p:spPr bwMode="auto">
          <a:xfrm>
            <a:off x="1116013" y="1268413"/>
            <a:ext cx="7146925" cy="51085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Proč nebaryonová hmota?</a:t>
            </a:r>
          </a:p>
        </p:txBody>
      </p:sp>
      <p:sp>
        <p:nvSpPr>
          <p:cNvPr id="32771" name="Text Box 2"/>
          <p:cNvSpPr txBox="1">
            <a:spLocks noChangeArrowheads="1"/>
          </p:cNvSpPr>
          <p:nvPr/>
        </p:nvSpPr>
        <p:spPr bwMode="auto">
          <a:xfrm>
            <a:off x="785813" y="2225675"/>
            <a:ext cx="7802562" cy="3386138"/>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1. Gravitační čočky – galaxii nedostatek vhodných objektů</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2. Nukleosynthesa v raném vesmíru: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kdyby všechna nesvítící hmota byla baryonová, ve vesmíru by</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bylo mnohem více helia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3. Tvoření galaxií – skvrny na sféře posledního rozptylu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4. Srážka v 1E 0657-56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755650" y="47625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FFFFFF"/>
                </a:solidFill>
              </a:rPr>
              <a:t>Dovolené MACHOs (MAssive Compact Halo Objects)</a:t>
            </a:r>
            <a:r>
              <a:rPr lang="cs-CZ" sz="4000">
                <a:solidFill>
                  <a:srgbClr val="FFFFFF"/>
                </a:solidFill>
              </a:rPr>
              <a:t> </a:t>
            </a:r>
            <a:br>
              <a:rPr lang="cs-CZ" sz="4000">
                <a:solidFill>
                  <a:srgbClr val="FFFFFF"/>
                </a:solidFill>
              </a:rPr>
            </a:br>
            <a:r>
              <a:rPr lang="cs-CZ" sz="2000">
                <a:solidFill>
                  <a:srgbClr val="FFFFFF"/>
                </a:solidFill>
              </a:rPr>
              <a:t>na základě gravitačního čočkového efektu.</a:t>
            </a:r>
          </a:p>
        </p:txBody>
      </p:sp>
      <p:pic>
        <p:nvPicPr>
          <p:cNvPr id="33795" name="Picture 2"/>
          <p:cNvPicPr>
            <a:picLocks noChangeAspect="1" noChangeArrowheads="1"/>
          </p:cNvPicPr>
          <p:nvPr/>
        </p:nvPicPr>
        <p:blipFill>
          <a:blip r:embed="rId3" cstate="print"/>
          <a:srcRect/>
          <a:stretch>
            <a:fillRect/>
          </a:stretch>
        </p:blipFill>
        <p:spPr bwMode="auto">
          <a:xfrm>
            <a:off x="2647950" y="1981200"/>
            <a:ext cx="3846513" cy="4114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1E 0657-56</a:t>
            </a:r>
          </a:p>
        </p:txBody>
      </p:sp>
      <p:pic>
        <p:nvPicPr>
          <p:cNvPr id="34819" name="Picture 2"/>
          <p:cNvPicPr>
            <a:picLocks noChangeAspect="1" noChangeArrowheads="1"/>
          </p:cNvPicPr>
          <p:nvPr/>
        </p:nvPicPr>
        <p:blipFill>
          <a:blip r:embed="rId3" cstate="print"/>
          <a:srcRect/>
          <a:stretch>
            <a:fillRect/>
          </a:stretch>
        </p:blipFill>
        <p:spPr bwMode="auto">
          <a:xfrm>
            <a:off x="1905000" y="2114550"/>
            <a:ext cx="5334000" cy="38481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684213" y="26035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Nobelova cena za fyziku 20</a:t>
            </a:r>
            <a:r>
              <a:rPr lang="en-US" sz="4400">
                <a:solidFill>
                  <a:srgbClr val="FFFFFF"/>
                </a:solidFill>
              </a:rPr>
              <a:t>19</a:t>
            </a:r>
          </a:p>
        </p:txBody>
      </p:sp>
      <p:sp>
        <p:nvSpPr>
          <p:cNvPr id="35843" name="Text Box 2"/>
          <p:cNvSpPr txBox="1">
            <a:spLocks noChangeArrowheads="1"/>
          </p:cNvSpPr>
          <p:nvPr/>
        </p:nvSpPr>
        <p:spPr bwMode="auto">
          <a:xfrm>
            <a:off x="611188" y="3933825"/>
            <a:ext cx="3600450" cy="19224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James Peebles</a:t>
            </a:r>
            <a:r>
              <a:rPr lang="en-US">
                <a:solidFill>
                  <a:srgbClr val="FFFFFF"/>
                </a:solidFill>
              </a:rPr>
              <a:t>, </a:t>
            </a:r>
            <a:r>
              <a:rPr lang="cs-CZ">
                <a:solidFill>
                  <a:srgbClr val="FFFFFF"/>
                </a:solidFill>
              </a:rPr>
              <a:t>* 19</a:t>
            </a:r>
            <a:r>
              <a:rPr lang="en-US">
                <a:solidFill>
                  <a:srgbClr val="FFFFFF"/>
                </a:solidFill>
              </a:rPr>
              <a:t>35</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za teoretické objevy ve fyzikální kosmologii</a:t>
            </a:r>
          </a:p>
        </p:txBody>
      </p:sp>
      <p:sp>
        <p:nvSpPr>
          <p:cNvPr id="35844" name="Text Box 3"/>
          <p:cNvSpPr txBox="1">
            <a:spLocks noChangeArrowheads="1"/>
          </p:cNvSpPr>
          <p:nvPr/>
        </p:nvSpPr>
        <p:spPr bwMode="auto">
          <a:xfrm>
            <a:off x="4945063" y="4005263"/>
            <a:ext cx="3844925" cy="1922462"/>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Michel Mayor, Didier Queloz</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 194</a:t>
            </a:r>
            <a:r>
              <a:rPr lang="en-US">
                <a:solidFill>
                  <a:srgbClr val="FFFFFF"/>
                </a:solidFill>
              </a:rPr>
              <a:t>2		    *1963</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FFFFFF"/>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za objev exoplanety obíhající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hvězdu slunečního typu</a:t>
            </a:r>
          </a:p>
        </p:txBody>
      </p:sp>
      <p:pic>
        <p:nvPicPr>
          <p:cNvPr id="35845" name="Picture 4"/>
          <p:cNvPicPr>
            <a:picLocks noChangeAspect="1" noChangeArrowheads="1"/>
          </p:cNvPicPr>
          <p:nvPr/>
        </p:nvPicPr>
        <p:blipFill>
          <a:blip r:embed="rId3" cstate="print"/>
          <a:srcRect/>
          <a:stretch>
            <a:fillRect/>
          </a:stretch>
        </p:blipFill>
        <p:spPr bwMode="auto">
          <a:xfrm>
            <a:off x="6927850" y="1484313"/>
            <a:ext cx="1731963" cy="2447925"/>
          </a:xfrm>
          <a:prstGeom prst="rect">
            <a:avLst/>
          </a:prstGeom>
          <a:noFill/>
          <a:ln w="9525">
            <a:noFill/>
            <a:round/>
            <a:headEnd/>
            <a:tailEnd/>
          </a:ln>
        </p:spPr>
      </p:pic>
      <p:pic>
        <p:nvPicPr>
          <p:cNvPr id="35846" name="Picture 5"/>
          <p:cNvPicPr>
            <a:picLocks noChangeAspect="1" noChangeArrowheads="1"/>
          </p:cNvPicPr>
          <p:nvPr/>
        </p:nvPicPr>
        <p:blipFill>
          <a:blip r:embed="rId4" cstate="print"/>
          <a:srcRect/>
          <a:stretch>
            <a:fillRect/>
          </a:stretch>
        </p:blipFill>
        <p:spPr bwMode="auto">
          <a:xfrm>
            <a:off x="4932363" y="1511300"/>
            <a:ext cx="1782762" cy="2457450"/>
          </a:xfrm>
          <a:prstGeom prst="rect">
            <a:avLst/>
          </a:prstGeom>
          <a:noFill/>
          <a:ln w="9525">
            <a:noFill/>
            <a:round/>
            <a:headEnd/>
            <a:tailEnd/>
          </a:ln>
        </p:spPr>
      </p:pic>
      <p:pic>
        <p:nvPicPr>
          <p:cNvPr id="35847" name="Picture 6"/>
          <p:cNvPicPr>
            <a:picLocks noChangeAspect="1" noChangeArrowheads="1"/>
          </p:cNvPicPr>
          <p:nvPr/>
        </p:nvPicPr>
        <p:blipFill>
          <a:blip r:embed="rId5" cstate="print"/>
          <a:srcRect/>
          <a:stretch>
            <a:fillRect/>
          </a:stretch>
        </p:blipFill>
        <p:spPr bwMode="auto">
          <a:xfrm>
            <a:off x="611188" y="1557338"/>
            <a:ext cx="3565525" cy="23764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Sonda Planck</a:t>
            </a:r>
          </a:p>
        </p:txBody>
      </p:sp>
      <p:pic>
        <p:nvPicPr>
          <p:cNvPr id="36867" name="Picture 2"/>
          <p:cNvPicPr>
            <a:picLocks noChangeAspect="1" noChangeArrowheads="1"/>
          </p:cNvPicPr>
          <p:nvPr/>
        </p:nvPicPr>
        <p:blipFill>
          <a:blip r:embed="rId3" cstate="print"/>
          <a:srcRect/>
          <a:stretch>
            <a:fillRect/>
          </a:stretch>
        </p:blipFill>
        <p:spPr bwMode="auto">
          <a:xfrm>
            <a:off x="3995738" y="3068638"/>
            <a:ext cx="4762500" cy="3571875"/>
          </a:xfrm>
          <a:prstGeom prst="rect">
            <a:avLst/>
          </a:prstGeom>
          <a:noFill/>
          <a:ln w="9525">
            <a:noFill/>
            <a:round/>
            <a:headEnd/>
            <a:tailEnd/>
          </a:ln>
        </p:spPr>
      </p:pic>
      <p:sp>
        <p:nvSpPr>
          <p:cNvPr id="36868" name="Rectangle 3"/>
          <p:cNvSpPr>
            <a:spLocks noChangeArrowheads="1"/>
          </p:cNvSpPr>
          <p:nvPr/>
        </p:nvSpPr>
        <p:spPr bwMode="auto">
          <a:xfrm>
            <a:off x="900113" y="1557338"/>
            <a:ext cx="7775575" cy="1557337"/>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Sonda ESA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Start  05/2009</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Cíl: Detekce celkové intenzity a polarizace prvotního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       anizotropního reliktního záření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Sonda Planck</a:t>
            </a:r>
          </a:p>
        </p:txBody>
      </p:sp>
      <p:pic>
        <p:nvPicPr>
          <p:cNvPr id="37891" name="Picture 2"/>
          <p:cNvPicPr>
            <a:picLocks noChangeAspect="1" noChangeArrowheads="1"/>
          </p:cNvPicPr>
          <p:nvPr/>
        </p:nvPicPr>
        <p:blipFill>
          <a:blip r:embed="rId3" cstate="print"/>
          <a:srcRect/>
          <a:stretch>
            <a:fillRect/>
          </a:stretch>
        </p:blipFill>
        <p:spPr bwMode="auto">
          <a:xfrm>
            <a:off x="1403350" y="2205038"/>
            <a:ext cx="6454775" cy="3240087"/>
          </a:xfrm>
          <a:prstGeom prst="rect">
            <a:avLst/>
          </a:prstGeom>
          <a:noFill/>
          <a:ln w="9525">
            <a:noFill/>
            <a:round/>
            <a:headEnd/>
            <a:tailEnd/>
          </a:ln>
        </p:spPr>
      </p:pic>
      <p:sp>
        <p:nvSpPr>
          <p:cNvPr id="37892" name="Rectangle 3"/>
          <p:cNvSpPr>
            <a:spLocks noChangeArrowheads="1"/>
          </p:cNvSpPr>
          <p:nvPr/>
        </p:nvSpPr>
        <p:spPr bwMode="auto">
          <a:xfrm>
            <a:off x="250825" y="5919788"/>
            <a:ext cx="8893175" cy="4603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Kompletní mapa oblohy v mikrovlnné oblasti pořízená sondou Planck</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Sonda Planck</a:t>
            </a:r>
          </a:p>
        </p:txBody>
      </p:sp>
      <p:sp>
        <p:nvSpPr>
          <p:cNvPr id="38915" name="Rectangle 2"/>
          <p:cNvSpPr>
            <a:spLocks noChangeArrowheads="1"/>
          </p:cNvSpPr>
          <p:nvPr/>
        </p:nvSpPr>
        <p:spPr bwMode="auto">
          <a:xfrm>
            <a:off x="250825" y="5991225"/>
            <a:ext cx="8893175" cy="46037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Mapa fluktuací CMB</a:t>
            </a:r>
          </a:p>
        </p:txBody>
      </p:sp>
      <p:pic>
        <p:nvPicPr>
          <p:cNvPr id="38916" name="Picture 3"/>
          <p:cNvPicPr>
            <a:picLocks noChangeAspect="1" noChangeArrowheads="1"/>
          </p:cNvPicPr>
          <p:nvPr/>
        </p:nvPicPr>
        <p:blipFill>
          <a:blip r:embed="rId3" cstate="print"/>
          <a:srcRect/>
          <a:stretch>
            <a:fillRect/>
          </a:stretch>
        </p:blipFill>
        <p:spPr bwMode="auto">
          <a:xfrm>
            <a:off x="1763713" y="2276475"/>
            <a:ext cx="6121400" cy="30607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cstate="print"/>
          <a:srcRect/>
          <a:stretch>
            <a:fillRect/>
          </a:stretch>
        </p:blipFill>
        <p:spPr bwMode="auto">
          <a:xfrm>
            <a:off x="595313" y="657225"/>
            <a:ext cx="8169275" cy="6110288"/>
          </a:xfrm>
          <a:prstGeom prst="rect">
            <a:avLst/>
          </a:prstGeom>
          <a:noFill/>
          <a:ln w="9525">
            <a:noFill/>
            <a:round/>
            <a:headEnd/>
            <a:tailEnd/>
          </a:ln>
        </p:spPr>
      </p:pic>
      <p:sp>
        <p:nvSpPr>
          <p:cNvPr id="39939" name="Text Box 2"/>
          <p:cNvSpPr txBox="1">
            <a:spLocks noChangeArrowheads="1"/>
          </p:cNvSpPr>
          <p:nvPr/>
        </p:nvSpPr>
        <p:spPr bwMode="auto">
          <a:xfrm>
            <a:off x="685800" y="-219075"/>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Zpřesňování poznatků</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cstate="print"/>
          <a:srcRect/>
          <a:stretch>
            <a:fillRect/>
          </a:stretch>
        </p:blipFill>
        <p:spPr bwMode="auto">
          <a:xfrm>
            <a:off x="725488" y="1420813"/>
            <a:ext cx="8102600" cy="4738687"/>
          </a:xfrm>
          <a:prstGeom prst="rect">
            <a:avLst/>
          </a:prstGeom>
          <a:noFill/>
          <a:ln w="9525">
            <a:noFill/>
            <a:round/>
            <a:headEnd/>
            <a:tailEnd/>
          </a:ln>
        </p:spPr>
      </p:pic>
      <p:sp>
        <p:nvSpPr>
          <p:cNvPr id="40963" name="Text Box 2"/>
          <p:cNvSpPr txBox="1">
            <a:spLocks noChangeArrowheads="1"/>
          </p:cNvSpPr>
          <p:nvPr/>
        </p:nvSpPr>
        <p:spPr bwMode="auto">
          <a:xfrm>
            <a:off x="71438" y="33338"/>
            <a:ext cx="835025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400">
                <a:solidFill>
                  <a:srgbClr val="FFFFFF"/>
                </a:solidFill>
              </a:rPr>
              <a:t>Na závěr …                                </a:t>
            </a:r>
            <a:br>
              <a:rPr lang="cs-CZ" sz="4400">
                <a:solidFill>
                  <a:srgbClr val="FFFFFF"/>
                </a:solidFill>
              </a:rPr>
            </a:br>
            <a:r>
              <a:rPr lang="cs-CZ" sz="4400">
                <a:solidFill>
                  <a:srgbClr val="FFFFFF"/>
                </a:solidFill>
              </a:rPr>
              <a:t>		… sestavte si svůj vesmír</a:t>
            </a:r>
          </a:p>
        </p:txBody>
      </p:sp>
      <p:sp>
        <p:nvSpPr>
          <p:cNvPr id="40964" name="Text Box 3"/>
          <p:cNvSpPr txBox="1">
            <a:spLocks noChangeArrowheads="1"/>
          </p:cNvSpPr>
          <p:nvPr/>
        </p:nvSpPr>
        <p:spPr bwMode="auto">
          <a:xfrm>
            <a:off x="944563" y="6207125"/>
            <a:ext cx="7983537" cy="457200"/>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FFFFFF"/>
                </a:solidFill>
              </a:rPr>
              <a:t>https://map.gsfc.nasa.gov/resources/camb_tool/index.html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547813" y="333375"/>
            <a:ext cx="7019925" cy="17446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000">
                <a:solidFill>
                  <a:srgbClr val="FFFFFF"/>
                </a:solidFill>
                <a:latin typeface="Monotype Corsiva" pitchFamily="64" charset="0"/>
              </a:rPr>
              <a:t>Einsteinovy rovnice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6000">
                <a:solidFill>
                  <a:srgbClr val="FF0000"/>
                </a:solidFill>
              </a:rPr>
              <a:t>R</a:t>
            </a:r>
            <a:r>
              <a:rPr lang="cs-CZ" sz="6000" baseline="30000">
                <a:solidFill>
                  <a:srgbClr val="FF0000"/>
                </a:solidFill>
                <a:latin typeface="Symbol" pitchFamily="16" charset="2"/>
              </a:rPr>
              <a:t></a:t>
            </a:r>
            <a:r>
              <a:rPr lang="cs-CZ" sz="6000" baseline="-25000">
                <a:solidFill>
                  <a:srgbClr val="FF0000"/>
                </a:solidFill>
                <a:latin typeface="Symbol" pitchFamily="16" charset="2"/>
              </a:rPr>
              <a:t></a:t>
            </a:r>
            <a:r>
              <a:rPr lang="cs-CZ" sz="6000">
                <a:solidFill>
                  <a:srgbClr val="FF0000"/>
                </a:solidFill>
              </a:rPr>
              <a:t>-</a:t>
            </a:r>
            <a:r>
              <a:rPr lang="cs-CZ" sz="4400">
                <a:solidFill>
                  <a:srgbClr val="FF0000"/>
                </a:solidFill>
              </a:rPr>
              <a:t>1/2</a:t>
            </a:r>
            <a:r>
              <a:rPr lang="cs-CZ" sz="6000">
                <a:solidFill>
                  <a:srgbClr val="FF0000"/>
                </a:solidFill>
              </a:rPr>
              <a:t>R </a:t>
            </a:r>
            <a:r>
              <a:rPr lang="cs-CZ" sz="4800">
                <a:solidFill>
                  <a:srgbClr val="FF0000"/>
                </a:solidFill>
              </a:rPr>
              <a:t>+</a:t>
            </a:r>
            <a:r>
              <a:rPr lang="cs-CZ" sz="6000">
                <a:solidFill>
                  <a:srgbClr val="00CC99"/>
                </a:solidFill>
                <a:latin typeface="Symbol" pitchFamily="16" charset="2"/>
              </a:rPr>
              <a:t></a:t>
            </a:r>
            <a:r>
              <a:rPr lang="cs-CZ" sz="6000">
                <a:solidFill>
                  <a:srgbClr val="000000"/>
                </a:solidFill>
                <a:latin typeface="Symbol" pitchFamily="16" charset="2"/>
              </a:rPr>
              <a:t></a:t>
            </a:r>
            <a:r>
              <a:rPr lang="cs-CZ" sz="6000" baseline="30000">
                <a:solidFill>
                  <a:srgbClr val="000000"/>
                </a:solidFill>
                <a:latin typeface="Symbol" pitchFamily="16" charset="2"/>
              </a:rPr>
              <a:t></a:t>
            </a:r>
            <a:r>
              <a:rPr lang="cs-CZ" sz="6000" baseline="-25000">
                <a:solidFill>
                  <a:srgbClr val="000000"/>
                </a:solidFill>
                <a:latin typeface="Symbol" pitchFamily="16" charset="2"/>
              </a:rPr>
              <a:t></a:t>
            </a:r>
            <a:r>
              <a:rPr lang="cs-CZ" sz="6000">
                <a:solidFill>
                  <a:srgbClr val="FF0000"/>
                </a:solidFill>
              </a:rPr>
              <a:t> </a:t>
            </a:r>
            <a:r>
              <a:rPr lang="cs-CZ" sz="6000">
                <a:solidFill>
                  <a:srgbClr val="000000"/>
                </a:solidFill>
              </a:rPr>
              <a:t>=</a:t>
            </a:r>
            <a:r>
              <a:rPr lang="cs-CZ" sz="6000">
                <a:solidFill>
                  <a:srgbClr val="00CC99"/>
                </a:solidFill>
              </a:rPr>
              <a:t>T</a:t>
            </a:r>
            <a:r>
              <a:rPr lang="cs-CZ" sz="6000" baseline="30000">
                <a:solidFill>
                  <a:srgbClr val="00CC99"/>
                </a:solidFill>
                <a:latin typeface="Symbol" pitchFamily="16" charset="2"/>
              </a:rPr>
              <a:t></a:t>
            </a:r>
            <a:r>
              <a:rPr lang="cs-CZ" sz="6000" baseline="-25000">
                <a:solidFill>
                  <a:srgbClr val="00CC99"/>
                </a:solidFill>
                <a:latin typeface="Symbol" pitchFamily="16" charset="2"/>
              </a:rPr>
              <a:t></a:t>
            </a:r>
          </a:p>
        </p:txBody>
      </p:sp>
      <p:sp>
        <p:nvSpPr>
          <p:cNvPr id="5123" name="Oval 2"/>
          <p:cNvSpPr>
            <a:spLocks noChangeArrowheads="1"/>
          </p:cNvSpPr>
          <p:nvPr/>
        </p:nvSpPr>
        <p:spPr bwMode="auto">
          <a:xfrm>
            <a:off x="4643438" y="908050"/>
            <a:ext cx="576262" cy="2016125"/>
          </a:xfrm>
          <a:prstGeom prst="ellipse">
            <a:avLst/>
          </a:prstGeom>
          <a:noFill/>
          <a:ln w="28440" cap="sq">
            <a:solidFill>
              <a:srgbClr val="00CC99"/>
            </a:solidFill>
            <a:miter lim="800000"/>
            <a:headEnd/>
            <a:tailEnd/>
          </a:ln>
        </p:spPr>
        <p:txBody>
          <a:bodyPr wrap="none" anchor="ctr"/>
          <a:lstStyle/>
          <a:p>
            <a:endParaRPr lang="cs-CZ"/>
          </a:p>
        </p:txBody>
      </p:sp>
      <p:sp>
        <p:nvSpPr>
          <p:cNvPr id="5124" name="Rectangle 3"/>
          <p:cNvSpPr>
            <a:spLocks noChangeArrowheads="1"/>
          </p:cNvSpPr>
          <p:nvPr/>
        </p:nvSpPr>
        <p:spPr bwMode="auto">
          <a:xfrm>
            <a:off x="1403350" y="3429000"/>
            <a:ext cx="7416800" cy="119062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CC99"/>
                </a:solidFill>
                <a:latin typeface="Monotype Corsiva" pitchFamily="64" charset="0"/>
              </a:rPr>
              <a:t>Kosmologická konstanta:   vliv na dynamiku vesmíru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solidFill>
                <a:srgbClr val="00CC99"/>
              </a:solidFill>
              <a:latin typeface="Monotype Corsiva" pitchFamily="6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00CC99"/>
                </a:solidFill>
                <a:latin typeface="Monotype Corsiva" pitchFamily="64" charset="0"/>
              </a:rPr>
              <a:t>-</a:t>
            </a:r>
            <a:r>
              <a:rPr lang="en-US">
                <a:solidFill>
                  <a:srgbClr val="00CC99"/>
                </a:solidFill>
                <a:latin typeface="Monotype Corsiva" pitchFamily="64" charset="0"/>
              </a:rPr>
              <a:t>&gt; existence mikrovln</a:t>
            </a:r>
            <a:r>
              <a:rPr lang="cs-CZ">
                <a:solidFill>
                  <a:srgbClr val="00CC99"/>
                </a:solidFill>
                <a:latin typeface="Monotype Corsiva" pitchFamily="64" charset="0"/>
              </a:rPr>
              <a:t>né</a:t>
            </a:r>
            <a:r>
              <a:rPr lang="en-US">
                <a:solidFill>
                  <a:srgbClr val="00CC99"/>
                </a:solidFill>
                <a:latin typeface="Monotype Corsiva" pitchFamily="64" charset="0"/>
              </a:rPr>
              <a:t>ho pozad</a:t>
            </a:r>
            <a:r>
              <a:rPr lang="cs-CZ">
                <a:solidFill>
                  <a:srgbClr val="00CC99"/>
                </a:solidFill>
                <a:latin typeface="Monotype Corsiva" pitchFamily="64" charset="0"/>
              </a:rPr>
              <a:t>í   (CMB)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srcRect/>
          <a:stretch>
            <a:fillRect/>
          </a:stretch>
        </p:blipFill>
        <p:spPr bwMode="auto">
          <a:xfrm>
            <a:off x="576263" y="360363"/>
            <a:ext cx="7920037" cy="5530850"/>
          </a:xfrm>
          <a:prstGeom prst="rect">
            <a:avLst/>
          </a:prstGeom>
          <a:noFill/>
          <a:ln w="9525">
            <a:noFill/>
            <a:round/>
            <a:headEnd/>
            <a:tailEnd/>
          </a:ln>
        </p:spPr>
      </p:pic>
      <p:sp>
        <p:nvSpPr>
          <p:cNvPr id="41987" name="Text Box 2"/>
          <p:cNvSpPr txBox="1">
            <a:spLocks noChangeArrowheads="1"/>
          </p:cNvSpPr>
          <p:nvPr/>
        </p:nvSpPr>
        <p:spPr bwMode="auto">
          <a:xfrm>
            <a:off x="5759450" y="6191250"/>
            <a:ext cx="3168650" cy="457200"/>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b="1">
                <a:solidFill>
                  <a:srgbClr val="FFFFFF"/>
                </a:solidFill>
              </a:rPr>
              <a:t>Děkuji za pozornost.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1692275" y="1989138"/>
            <a:ext cx="5616575" cy="3624262"/>
          </a:xfrm>
          <a:prstGeom prst="rect">
            <a:avLst/>
          </a:prstGeom>
          <a:noFill/>
          <a:ln w="9525">
            <a:noFill/>
            <a:round/>
            <a:headEnd/>
            <a:tailEnd/>
          </a:ln>
        </p:spPr>
      </p:pic>
      <p:sp>
        <p:nvSpPr>
          <p:cNvPr id="6147" name="Rectangle 2"/>
          <p:cNvSpPr>
            <a:spLocks noChangeArrowheads="1"/>
          </p:cNvSpPr>
          <p:nvPr/>
        </p:nvSpPr>
        <p:spPr bwMode="auto">
          <a:xfrm>
            <a:off x="1547813" y="908050"/>
            <a:ext cx="6192837" cy="8255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CMB = Cotton module builder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	 (kombajn na bavlnu)</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258888" y="836613"/>
            <a:ext cx="6192837" cy="825500"/>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CMB = Cosmic Microwave backgroud</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solidFill>
                  <a:srgbClr val="FFFFFF"/>
                </a:solidFill>
              </a:rPr>
              <a:t>(kosmické mikrovlnné xáření = reliktní záření)</a:t>
            </a:r>
          </a:p>
        </p:txBody>
      </p:sp>
      <p:pic>
        <p:nvPicPr>
          <p:cNvPr id="8194" name="Picture 2"/>
          <p:cNvPicPr>
            <a:picLocks noChangeAspect="1" noChangeArrowheads="1"/>
          </p:cNvPicPr>
          <p:nvPr/>
        </p:nvPicPr>
        <p:blipFill>
          <a:blip r:embed="rId3" cstate="print"/>
          <a:srcRect/>
          <a:stretch>
            <a:fillRect/>
          </a:stretch>
        </p:blipFill>
        <p:spPr bwMode="auto">
          <a:xfrm>
            <a:off x="1187450" y="1773238"/>
            <a:ext cx="6480175" cy="42433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8194"/>
                                        </p:tgtEl>
                                        <p:attrNameLst>
                                          <p:attrName>style.visibility</p:attrName>
                                        </p:attrNameLst>
                                      </p:cBhvr>
                                      <p:to>
                                        <p:strVal val="visible"/>
                                      </p:to>
                                    </p:set>
                                    <p:animEffect transition="in" filter="dissolve">
                                      <p:cBhvr additive="repl">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
          <p:cNvSpPr>
            <a:spLocks noChangeArrowheads="1" noChangeShapeType="1" noTextEdit="1"/>
          </p:cNvSpPr>
          <p:nvPr/>
        </p:nvSpPr>
        <p:spPr bwMode="auto">
          <a:xfrm>
            <a:off x="2438400" y="914400"/>
            <a:ext cx="4562475" cy="992188"/>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cs-CZ" kern="10">
                <a:ln w="9525">
                  <a:round/>
                  <a:headEnd/>
                  <a:tailEnd/>
                </a:ln>
                <a:blipFill dpi="0" rotWithShape="0">
                  <a:blip r:embed="rId3"/>
                  <a:srcRect/>
                  <a:tile tx="0" ty="0" sx="100000" sy="100000" flip="none" algn="tl"/>
                </a:blipFill>
                <a:latin typeface="Arial Black"/>
              </a:rPr>
              <a:t>Rozpínání vesmíru</a:t>
            </a:r>
          </a:p>
        </p:txBody>
      </p:sp>
      <p:sp>
        <p:nvSpPr>
          <p:cNvPr id="8195" name="Line 2"/>
          <p:cNvSpPr>
            <a:spLocks noChangeShapeType="1"/>
          </p:cNvSpPr>
          <p:nvPr/>
        </p:nvSpPr>
        <p:spPr bwMode="auto">
          <a:xfrm>
            <a:off x="6629400" y="1676400"/>
            <a:ext cx="1588" cy="914400"/>
          </a:xfrm>
          <a:prstGeom prst="line">
            <a:avLst/>
          </a:prstGeom>
          <a:noFill/>
          <a:ln w="9360" cap="sq">
            <a:solidFill>
              <a:srgbClr val="000000"/>
            </a:solidFill>
            <a:miter lim="800000"/>
            <a:headEnd/>
            <a:tailEnd/>
          </a:ln>
        </p:spPr>
        <p:txBody>
          <a:bodyPr/>
          <a:lstStyle/>
          <a:p>
            <a:endParaRPr lang="cs-CZ"/>
          </a:p>
        </p:txBody>
      </p:sp>
      <p:sp>
        <p:nvSpPr>
          <p:cNvPr id="8196" name="Line 3"/>
          <p:cNvSpPr>
            <a:spLocks noChangeShapeType="1"/>
          </p:cNvSpPr>
          <p:nvPr/>
        </p:nvSpPr>
        <p:spPr bwMode="auto">
          <a:xfrm>
            <a:off x="6477000" y="1676400"/>
            <a:ext cx="1588" cy="990600"/>
          </a:xfrm>
          <a:prstGeom prst="line">
            <a:avLst/>
          </a:prstGeom>
          <a:noFill/>
          <a:ln w="9360" cap="sq">
            <a:solidFill>
              <a:srgbClr val="000000"/>
            </a:solidFill>
            <a:miter lim="800000"/>
            <a:headEnd/>
            <a:tailEnd/>
          </a:ln>
        </p:spPr>
        <p:txBody>
          <a:bodyPr/>
          <a:lstStyle/>
          <a:p>
            <a:endParaRPr lang="cs-CZ"/>
          </a:p>
        </p:txBody>
      </p:sp>
      <p:sp>
        <p:nvSpPr>
          <p:cNvPr id="8197" name="Line 4"/>
          <p:cNvSpPr>
            <a:spLocks noChangeShapeType="1"/>
          </p:cNvSpPr>
          <p:nvPr/>
        </p:nvSpPr>
        <p:spPr bwMode="auto">
          <a:xfrm>
            <a:off x="6781800" y="1676400"/>
            <a:ext cx="1588" cy="914400"/>
          </a:xfrm>
          <a:prstGeom prst="line">
            <a:avLst/>
          </a:prstGeom>
          <a:noFill/>
          <a:ln w="9360" cap="sq">
            <a:solidFill>
              <a:srgbClr val="000000"/>
            </a:solidFill>
            <a:miter lim="800000"/>
            <a:headEnd/>
            <a:tailEnd/>
          </a:ln>
        </p:spPr>
        <p:txBody>
          <a:bodyPr/>
          <a:lstStyle/>
          <a:p>
            <a:endParaRPr lang="cs-CZ"/>
          </a:p>
        </p:txBody>
      </p:sp>
      <p:sp>
        <p:nvSpPr>
          <p:cNvPr id="8198" name="Line 5"/>
          <p:cNvSpPr>
            <a:spLocks noChangeShapeType="1"/>
          </p:cNvSpPr>
          <p:nvPr/>
        </p:nvSpPr>
        <p:spPr bwMode="auto">
          <a:xfrm>
            <a:off x="6934200" y="1676400"/>
            <a:ext cx="1588" cy="914400"/>
          </a:xfrm>
          <a:prstGeom prst="line">
            <a:avLst/>
          </a:prstGeom>
          <a:noFill/>
          <a:ln w="9360" cap="sq">
            <a:solidFill>
              <a:srgbClr val="000000"/>
            </a:solidFill>
            <a:miter lim="800000"/>
            <a:headEnd/>
            <a:tailEnd/>
          </a:ln>
        </p:spPr>
        <p:txBody>
          <a:bodyPr/>
          <a:lstStyle/>
          <a:p>
            <a:endParaRPr lang="cs-CZ"/>
          </a:p>
        </p:txBody>
      </p:sp>
      <p:sp>
        <p:nvSpPr>
          <p:cNvPr id="8199" name="Line 6"/>
          <p:cNvSpPr>
            <a:spLocks noChangeShapeType="1"/>
          </p:cNvSpPr>
          <p:nvPr/>
        </p:nvSpPr>
        <p:spPr bwMode="auto">
          <a:xfrm>
            <a:off x="7086600" y="1676400"/>
            <a:ext cx="1588" cy="914400"/>
          </a:xfrm>
          <a:prstGeom prst="line">
            <a:avLst/>
          </a:prstGeom>
          <a:noFill/>
          <a:ln w="9360" cap="sq">
            <a:solidFill>
              <a:srgbClr val="000000"/>
            </a:solidFill>
            <a:miter lim="800000"/>
            <a:headEnd/>
            <a:tailEnd/>
          </a:ln>
        </p:spPr>
        <p:txBody>
          <a:bodyPr/>
          <a:lstStyle/>
          <a:p>
            <a:endParaRPr lang="cs-CZ"/>
          </a:p>
        </p:txBody>
      </p:sp>
      <p:sp>
        <p:nvSpPr>
          <p:cNvPr id="8200" name="Line 7"/>
          <p:cNvSpPr>
            <a:spLocks noChangeShapeType="1"/>
          </p:cNvSpPr>
          <p:nvPr/>
        </p:nvSpPr>
        <p:spPr bwMode="auto">
          <a:xfrm>
            <a:off x="6324600" y="1828800"/>
            <a:ext cx="914400" cy="1588"/>
          </a:xfrm>
          <a:prstGeom prst="line">
            <a:avLst/>
          </a:prstGeom>
          <a:noFill/>
          <a:ln w="9360" cap="sq">
            <a:solidFill>
              <a:srgbClr val="000000"/>
            </a:solidFill>
            <a:miter lim="800000"/>
            <a:headEnd/>
            <a:tailEnd/>
          </a:ln>
        </p:spPr>
        <p:txBody>
          <a:bodyPr/>
          <a:lstStyle/>
          <a:p>
            <a:endParaRPr lang="cs-CZ"/>
          </a:p>
        </p:txBody>
      </p:sp>
      <p:sp>
        <p:nvSpPr>
          <p:cNvPr id="8201" name="Line 8"/>
          <p:cNvSpPr>
            <a:spLocks noChangeShapeType="1"/>
          </p:cNvSpPr>
          <p:nvPr/>
        </p:nvSpPr>
        <p:spPr bwMode="auto">
          <a:xfrm>
            <a:off x="6324600" y="1981200"/>
            <a:ext cx="914400" cy="1588"/>
          </a:xfrm>
          <a:prstGeom prst="line">
            <a:avLst/>
          </a:prstGeom>
          <a:noFill/>
          <a:ln w="9360" cap="sq">
            <a:solidFill>
              <a:srgbClr val="000000"/>
            </a:solidFill>
            <a:miter lim="800000"/>
            <a:headEnd/>
            <a:tailEnd/>
          </a:ln>
        </p:spPr>
        <p:txBody>
          <a:bodyPr/>
          <a:lstStyle/>
          <a:p>
            <a:endParaRPr lang="cs-CZ"/>
          </a:p>
        </p:txBody>
      </p:sp>
      <p:sp>
        <p:nvSpPr>
          <p:cNvPr id="8202" name="Line 9"/>
          <p:cNvSpPr>
            <a:spLocks noChangeShapeType="1"/>
          </p:cNvSpPr>
          <p:nvPr/>
        </p:nvSpPr>
        <p:spPr bwMode="auto">
          <a:xfrm>
            <a:off x="6248400" y="2133600"/>
            <a:ext cx="1066800" cy="1588"/>
          </a:xfrm>
          <a:prstGeom prst="line">
            <a:avLst/>
          </a:prstGeom>
          <a:noFill/>
          <a:ln w="9360" cap="sq">
            <a:solidFill>
              <a:srgbClr val="000000"/>
            </a:solidFill>
            <a:miter lim="800000"/>
            <a:headEnd/>
            <a:tailEnd/>
          </a:ln>
        </p:spPr>
        <p:txBody>
          <a:bodyPr/>
          <a:lstStyle/>
          <a:p>
            <a:endParaRPr lang="cs-CZ"/>
          </a:p>
        </p:txBody>
      </p:sp>
      <p:sp>
        <p:nvSpPr>
          <p:cNvPr id="8203" name="Line 10"/>
          <p:cNvSpPr>
            <a:spLocks noChangeShapeType="1"/>
          </p:cNvSpPr>
          <p:nvPr/>
        </p:nvSpPr>
        <p:spPr bwMode="auto">
          <a:xfrm>
            <a:off x="6248400" y="2286000"/>
            <a:ext cx="1143000" cy="1588"/>
          </a:xfrm>
          <a:prstGeom prst="line">
            <a:avLst/>
          </a:prstGeom>
          <a:noFill/>
          <a:ln w="9360" cap="sq">
            <a:solidFill>
              <a:srgbClr val="000000"/>
            </a:solidFill>
            <a:miter lim="800000"/>
            <a:headEnd/>
            <a:tailEnd/>
          </a:ln>
        </p:spPr>
        <p:txBody>
          <a:bodyPr/>
          <a:lstStyle/>
          <a:p>
            <a:endParaRPr lang="cs-CZ"/>
          </a:p>
        </p:txBody>
      </p:sp>
      <p:sp>
        <p:nvSpPr>
          <p:cNvPr id="8204" name="Line 11"/>
          <p:cNvSpPr>
            <a:spLocks noChangeShapeType="1"/>
          </p:cNvSpPr>
          <p:nvPr/>
        </p:nvSpPr>
        <p:spPr bwMode="auto">
          <a:xfrm>
            <a:off x="6324600" y="2438400"/>
            <a:ext cx="1066800" cy="1588"/>
          </a:xfrm>
          <a:prstGeom prst="line">
            <a:avLst/>
          </a:prstGeom>
          <a:noFill/>
          <a:ln w="9360" cap="sq">
            <a:solidFill>
              <a:srgbClr val="000000"/>
            </a:solidFill>
            <a:miter lim="800000"/>
            <a:headEnd/>
            <a:tailEnd/>
          </a:ln>
        </p:spPr>
        <p:txBody>
          <a:bodyPr/>
          <a:lstStyle/>
          <a:p>
            <a:endParaRPr lang="cs-CZ"/>
          </a:p>
        </p:txBody>
      </p:sp>
      <p:sp>
        <p:nvSpPr>
          <p:cNvPr id="8205" name="Line 12"/>
          <p:cNvSpPr>
            <a:spLocks noChangeShapeType="1"/>
          </p:cNvSpPr>
          <p:nvPr/>
        </p:nvSpPr>
        <p:spPr bwMode="auto">
          <a:xfrm>
            <a:off x="6629400" y="1676400"/>
            <a:ext cx="1588" cy="914400"/>
          </a:xfrm>
          <a:prstGeom prst="line">
            <a:avLst/>
          </a:prstGeom>
          <a:noFill/>
          <a:ln w="9360" cap="sq">
            <a:solidFill>
              <a:srgbClr val="000000"/>
            </a:solidFill>
            <a:miter lim="800000"/>
            <a:headEnd/>
            <a:tailEnd/>
          </a:ln>
        </p:spPr>
        <p:txBody>
          <a:bodyPr/>
          <a:lstStyle/>
          <a:p>
            <a:endParaRPr lang="cs-CZ"/>
          </a:p>
        </p:txBody>
      </p:sp>
      <p:sp>
        <p:nvSpPr>
          <p:cNvPr id="8206" name="Line 13"/>
          <p:cNvSpPr>
            <a:spLocks noChangeShapeType="1"/>
          </p:cNvSpPr>
          <p:nvPr/>
        </p:nvSpPr>
        <p:spPr bwMode="auto">
          <a:xfrm>
            <a:off x="6477000" y="1676400"/>
            <a:ext cx="1588" cy="990600"/>
          </a:xfrm>
          <a:prstGeom prst="line">
            <a:avLst/>
          </a:prstGeom>
          <a:noFill/>
          <a:ln w="9360" cap="sq">
            <a:solidFill>
              <a:srgbClr val="000000"/>
            </a:solidFill>
            <a:miter lim="800000"/>
            <a:headEnd/>
            <a:tailEnd/>
          </a:ln>
        </p:spPr>
        <p:txBody>
          <a:bodyPr/>
          <a:lstStyle/>
          <a:p>
            <a:endParaRPr lang="cs-CZ"/>
          </a:p>
        </p:txBody>
      </p:sp>
      <p:sp>
        <p:nvSpPr>
          <p:cNvPr id="8207" name="Line 14"/>
          <p:cNvSpPr>
            <a:spLocks noChangeShapeType="1"/>
          </p:cNvSpPr>
          <p:nvPr/>
        </p:nvSpPr>
        <p:spPr bwMode="auto">
          <a:xfrm>
            <a:off x="6781800" y="1676400"/>
            <a:ext cx="1588" cy="914400"/>
          </a:xfrm>
          <a:prstGeom prst="line">
            <a:avLst/>
          </a:prstGeom>
          <a:noFill/>
          <a:ln w="9360" cap="sq">
            <a:solidFill>
              <a:srgbClr val="000000"/>
            </a:solidFill>
            <a:miter lim="800000"/>
            <a:headEnd/>
            <a:tailEnd/>
          </a:ln>
        </p:spPr>
        <p:txBody>
          <a:bodyPr/>
          <a:lstStyle/>
          <a:p>
            <a:endParaRPr lang="cs-CZ"/>
          </a:p>
        </p:txBody>
      </p:sp>
      <p:sp>
        <p:nvSpPr>
          <p:cNvPr id="8208" name="Line 15"/>
          <p:cNvSpPr>
            <a:spLocks noChangeShapeType="1"/>
          </p:cNvSpPr>
          <p:nvPr/>
        </p:nvSpPr>
        <p:spPr bwMode="auto">
          <a:xfrm>
            <a:off x="6934200" y="1676400"/>
            <a:ext cx="1588" cy="914400"/>
          </a:xfrm>
          <a:prstGeom prst="line">
            <a:avLst/>
          </a:prstGeom>
          <a:noFill/>
          <a:ln w="9360" cap="sq">
            <a:solidFill>
              <a:srgbClr val="000000"/>
            </a:solidFill>
            <a:miter lim="800000"/>
            <a:headEnd/>
            <a:tailEnd/>
          </a:ln>
        </p:spPr>
        <p:txBody>
          <a:bodyPr/>
          <a:lstStyle/>
          <a:p>
            <a:endParaRPr lang="cs-CZ"/>
          </a:p>
        </p:txBody>
      </p:sp>
      <p:sp>
        <p:nvSpPr>
          <p:cNvPr id="8209" name="Line 16"/>
          <p:cNvSpPr>
            <a:spLocks noChangeShapeType="1"/>
          </p:cNvSpPr>
          <p:nvPr/>
        </p:nvSpPr>
        <p:spPr bwMode="auto">
          <a:xfrm>
            <a:off x="7086600" y="1676400"/>
            <a:ext cx="1588" cy="914400"/>
          </a:xfrm>
          <a:prstGeom prst="line">
            <a:avLst/>
          </a:prstGeom>
          <a:noFill/>
          <a:ln w="9360" cap="sq">
            <a:solidFill>
              <a:srgbClr val="000000"/>
            </a:solidFill>
            <a:miter lim="800000"/>
            <a:headEnd/>
            <a:tailEnd/>
          </a:ln>
        </p:spPr>
        <p:txBody>
          <a:bodyPr/>
          <a:lstStyle/>
          <a:p>
            <a:endParaRPr lang="cs-CZ"/>
          </a:p>
        </p:txBody>
      </p:sp>
      <p:sp>
        <p:nvSpPr>
          <p:cNvPr id="8210" name="Line 17"/>
          <p:cNvSpPr>
            <a:spLocks noChangeShapeType="1"/>
          </p:cNvSpPr>
          <p:nvPr/>
        </p:nvSpPr>
        <p:spPr bwMode="auto">
          <a:xfrm>
            <a:off x="6324600" y="1828800"/>
            <a:ext cx="914400" cy="1588"/>
          </a:xfrm>
          <a:prstGeom prst="line">
            <a:avLst/>
          </a:prstGeom>
          <a:noFill/>
          <a:ln w="9360" cap="sq">
            <a:solidFill>
              <a:srgbClr val="000000"/>
            </a:solidFill>
            <a:miter lim="800000"/>
            <a:headEnd/>
            <a:tailEnd/>
          </a:ln>
        </p:spPr>
        <p:txBody>
          <a:bodyPr/>
          <a:lstStyle/>
          <a:p>
            <a:endParaRPr lang="cs-CZ"/>
          </a:p>
        </p:txBody>
      </p:sp>
      <p:sp>
        <p:nvSpPr>
          <p:cNvPr id="8211" name="Line 18"/>
          <p:cNvSpPr>
            <a:spLocks noChangeShapeType="1"/>
          </p:cNvSpPr>
          <p:nvPr/>
        </p:nvSpPr>
        <p:spPr bwMode="auto">
          <a:xfrm>
            <a:off x="6324600" y="1981200"/>
            <a:ext cx="914400" cy="1588"/>
          </a:xfrm>
          <a:prstGeom prst="line">
            <a:avLst/>
          </a:prstGeom>
          <a:noFill/>
          <a:ln w="9360" cap="sq">
            <a:solidFill>
              <a:srgbClr val="000000"/>
            </a:solidFill>
            <a:miter lim="800000"/>
            <a:headEnd/>
            <a:tailEnd/>
          </a:ln>
        </p:spPr>
        <p:txBody>
          <a:bodyPr/>
          <a:lstStyle/>
          <a:p>
            <a:endParaRPr lang="cs-CZ"/>
          </a:p>
        </p:txBody>
      </p:sp>
      <p:sp>
        <p:nvSpPr>
          <p:cNvPr id="8212" name="Line 19"/>
          <p:cNvSpPr>
            <a:spLocks noChangeShapeType="1"/>
          </p:cNvSpPr>
          <p:nvPr/>
        </p:nvSpPr>
        <p:spPr bwMode="auto">
          <a:xfrm>
            <a:off x="6248400" y="2133600"/>
            <a:ext cx="1066800" cy="1588"/>
          </a:xfrm>
          <a:prstGeom prst="line">
            <a:avLst/>
          </a:prstGeom>
          <a:noFill/>
          <a:ln w="9360" cap="sq">
            <a:solidFill>
              <a:srgbClr val="000000"/>
            </a:solidFill>
            <a:miter lim="800000"/>
            <a:headEnd/>
            <a:tailEnd/>
          </a:ln>
        </p:spPr>
        <p:txBody>
          <a:bodyPr/>
          <a:lstStyle/>
          <a:p>
            <a:endParaRPr lang="cs-CZ"/>
          </a:p>
        </p:txBody>
      </p:sp>
      <p:sp>
        <p:nvSpPr>
          <p:cNvPr id="8213" name="Line 20"/>
          <p:cNvSpPr>
            <a:spLocks noChangeShapeType="1"/>
          </p:cNvSpPr>
          <p:nvPr/>
        </p:nvSpPr>
        <p:spPr bwMode="auto">
          <a:xfrm>
            <a:off x="6248400" y="2286000"/>
            <a:ext cx="1143000" cy="1588"/>
          </a:xfrm>
          <a:prstGeom prst="line">
            <a:avLst/>
          </a:prstGeom>
          <a:noFill/>
          <a:ln w="9360" cap="sq">
            <a:solidFill>
              <a:srgbClr val="000000"/>
            </a:solidFill>
            <a:miter lim="800000"/>
            <a:headEnd/>
            <a:tailEnd/>
          </a:ln>
        </p:spPr>
        <p:txBody>
          <a:bodyPr/>
          <a:lstStyle/>
          <a:p>
            <a:endParaRPr lang="cs-CZ"/>
          </a:p>
        </p:txBody>
      </p:sp>
      <p:sp>
        <p:nvSpPr>
          <p:cNvPr id="8214" name="Line 21"/>
          <p:cNvSpPr>
            <a:spLocks noChangeShapeType="1"/>
          </p:cNvSpPr>
          <p:nvPr/>
        </p:nvSpPr>
        <p:spPr bwMode="auto">
          <a:xfrm>
            <a:off x="6324600" y="2438400"/>
            <a:ext cx="1066800" cy="1588"/>
          </a:xfrm>
          <a:prstGeom prst="line">
            <a:avLst/>
          </a:prstGeom>
          <a:noFill/>
          <a:ln w="9360" cap="sq">
            <a:solidFill>
              <a:srgbClr val="000000"/>
            </a:solidFill>
            <a:miter lim="800000"/>
            <a:headEnd/>
            <a:tailEnd/>
          </a:ln>
        </p:spPr>
        <p:txBody>
          <a:bodyPr/>
          <a:lstStyle/>
          <a:p>
            <a:endParaRPr lang="cs-CZ"/>
          </a:p>
        </p:txBody>
      </p:sp>
      <p:sp>
        <p:nvSpPr>
          <p:cNvPr id="8215" name="Line 22"/>
          <p:cNvSpPr>
            <a:spLocks noChangeShapeType="1"/>
          </p:cNvSpPr>
          <p:nvPr/>
        </p:nvSpPr>
        <p:spPr bwMode="auto">
          <a:xfrm>
            <a:off x="6781800" y="1828800"/>
            <a:ext cx="1588" cy="914400"/>
          </a:xfrm>
          <a:prstGeom prst="line">
            <a:avLst/>
          </a:prstGeom>
          <a:noFill/>
          <a:ln w="9360" cap="sq">
            <a:solidFill>
              <a:srgbClr val="000000"/>
            </a:solidFill>
            <a:miter lim="800000"/>
            <a:headEnd/>
            <a:tailEnd/>
          </a:ln>
        </p:spPr>
        <p:txBody>
          <a:bodyPr/>
          <a:lstStyle/>
          <a:p>
            <a:endParaRPr lang="cs-CZ"/>
          </a:p>
        </p:txBody>
      </p:sp>
      <p:sp>
        <p:nvSpPr>
          <p:cNvPr id="8216" name="Line 23"/>
          <p:cNvSpPr>
            <a:spLocks noChangeShapeType="1"/>
          </p:cNvSpPr>
          <p:nvPr/>
        </p:nvSpPr>
        <p:spPr bwMode="auto">
          <a:xfrm>
            <a:off x="6629400" y="1828800"/>
            <a:ext cx="1588" cy="990600"/>
          </a:xfrm>
          <a:prstGeom prst="line">
            <a:avLst/>
          </a:prstGeom>
          <a:noFill/>
          <a:ln w="9360" cap="sq">
            <a:solidFill>
              <a:srgbClr val="000000"/>
            </a:solidFill>
            <a:miter lim="800000"/>
            <a:headEnd/>
            <a:tailEnd/>
          </a:ln>
        </p:spPr>
        <p:txBody>
          <a:bodyPr/>
          <a:lstStyle/>
          <a:p>
            <a:endParaRPr lang="cs-CZ"/>
          </a:p>
        </p:txBody>
      </p:sp>
      <p:sp>
        <p:nvSpPr>
          <p:cNvPr id="8217" name="Line 24"/>
          <p:cNvSpPr>
            <a:spLocks noChangeShapeType="1"/>
          </p:cNvSpPr>
          <p:nvPr/>
        </p:nvSpPr>
        <p:spPr bwMode="auto">
          <a:xfrm>
            <a:off x="6934200" y="1828800"/>
            <a:ext cx="1588" cy="914400"/>
          </a:xfrm>
          <a:prstGeom prst="line">
            <a:avLst/>
          </a:prstGeom>
          <a:noFill/>
          <a:ln w="9360" cap="sq">
            <a:solidFill>
              <a:srgbClr val="000000"/>
            </a:solidFill>
            <a:miter lim="800000"/>
            <a:headEnd/>
            <a:tailEnd/>
          </a:ln>
        </p:spPr>
        <p:txBody>
          <a:bodyPr/>
          <a:lstStyle/>
          <a:p>
            <a:endParaRPr lang="cs-CZ"/>
          </a:p>
        </p:txBody>
      </p:sp>
      <p:sp>
        <p:nvSpPr>
          <p:cNvPr id="8218" name="Line 25"/>
          <p:cNvSpPr>
            <a:spLocks noChangeShapeType="1"/>
          </p:cNvSpPr>
          <p:nvPr/>
        </p:nvSpPr>
        <p:spPr bwMode="auto">
          <a:xfrm>
            <a:off x="7086600" y="1828800"/>
            <a:ext cx="1588" cy="914400"/>
          </a:xfrm>
          <a:prstGeom prst="line">
            <a:avLst/>
          </a:prstGeom>
          <a:noFill/>
          <a:ln w="9360" cap="sq">
            <a:solidFill>
              <a:srgbClr val="000000"/>
            </a:solidFill>
            <a:miter lim="800000"/>
            <a:headEnd/>
            <a:tailEnd/>
          </a:ln>
        </p:spPr>
        <p:txBody>
          <a:bodyPr/>
          <a:lstStyle/>
          <a:p>
            <a:endParaRPr lang="cs-CZ"/>
          </a:p>
        </p:txBody>
      </p:sp>
      <p:sp>
        <p:nvSpPr>
          <p:cNvPr id="8219" name="Line 26"/>
          <p:cNvSpPr>
            <a:spLocks noChangeShapeType="1"/>
          </p:cNvSpPr>
          <p:nvPr/>
        </p:nvSpPr>
        <p:spPr bwMode="auto">
          <a:xfrm>
            <a:off x="7239000" y="1828800"/>
            <a:ext cx="1588" cy="914400"/>
          </a:xfrm>
          <a:prstGeom prst="line">
            <a:avLst/>
          </a:prstGeom>
          <a:noFill/>
          <a:ln w="9360" cap="sq">
            <a:solidFill>
              <a:srgbClr val="000000"/>
            </a:solidFill>
            <a:miter lim="800000"/>
            <a:headEnd/>
            <a:tailEnd/>
          </a:ln>
        </p:spPr>
        <p:txBody>
          <a:bodyPr/>
          <a:lstStyle/>
          <a:p>
            <a:endParaRPr lang="cs-CZ"/>
          </a:p>
        </p:txBody>
      </p:sp>
      <p:sp>
        <p:nvSpPr>
          <p:cNvPr id="8220" name="Line 27"/>
          <p:cNvSpPr>
            <a:spLocks noChangeShapeType="1"/>
          </p:cNvSpPr>
          <p:nvPr/>
        </p:nvSpPr>
        <p:spPr bwMode="auto">
          <a:xfrm>
            <a:off x="6477000" y="1981200"/>
            <a:ext cx="914400" cy="1588"/>
          </a:xfrm>
          <a:prstGeom prst="line">
            <a:avLst/>
          </a:prstGeom>
          <a:noFill/>
          <a:ln w="9360" cap="sq">
            <a:solidFill>
              <a:srgbClr val="000000"/>
            </a:solidFill>
            <a:miter lim="800000"/>
            <a:headEnd/>
            <a:tailEnd/>
          </a:ln>
        </p:spPr>
        <p:txBody>
          <a:bodyPr/>
          <a:lstStyle/>
          <a:p>
            <a:endParaRPr lang="cs-CZ"/>
          </a:p>
        </p:txBody>
      </p:sp>
      <p:sp>
        <p:nvSpPr>
          <p:cNvPr id="8221" name="Line 28"/>
          <p:cNvSpPr>
            <a:spLocks noChangeShapeType="1"/>
          </p:cNvSpPr>
          <p:nvPr/>
        </p:nvSpPr>
        <p:spPr bwMode="auto">
          <a:xfrm>
            <a:off x="6477000" y="2133600"/>
            <a:ext cx="914400" cy="1588"/>
          </a:xfrm>
          <a:prstGeom prst="line">
            <a:avLst/>
          </a:prstGeom>
          <a:noFill/>
          <a:ln w="9360" cap="sq">
            <a:solidFill>
              <a:srgbClr val="000000"/>
            </a:solidFill>
            <a:miter lim="800000"/>
            <a:headEnd/>
            <a:tailEnd/>
          </a:ln>
        </p:spPr>
        <p:txBody>
          <a:bodyPr/>
          <a:lstStyle/>
          <a:p>
            <a:endParaRPr lang="cs-CZ"/>
          </a:p>
        </p:txBody>
      </p:sp>
      <p:sp>
        <p:nvSpPr>
          <p:cNvPr id="8222" name="Line 29"/>
          <p:cNvSpPr>
            <a:spLocks noChangeShapeType="1"/>
          </p:cNvSpPr>
          <p:nvPr/>
        </p:nvSpPr>
        <p:spPr bwMode="auto">
          <a:xfrm>
            <a:off x="6477000" y="2590800"/>
            <a:ext cx="1066800" cy="1588"/>
          </a:xfrm>
          <a:prstGeom prst="line">
            <a:avLst/>
          </a:prstGeom>
          <a:noFill/>
          <a:ln w="9360" cap="sq">
            <a:solidFill>
              <a:srgbClr val="000000"/>
            </a:solidFill>
            <a:miter lim="800000"/>
            <a:headEnd/>
            <a:tailEnd/>
          </a:ln>
        </p:spPr>
        <p:txBody>
          <a:bodyPr/>
          <a:lstStyle/>
          <a:p>
            <a:endParaRPr lang="cs-CZ"/>
          </a:p>
        </p:txBody>
      </p:sp>
      <p:sp>
        <p:nvSpPr>
          <p:cNvPr id="8223" name="Line 30"/>
          <p:cNvSpPr>
            <a:spLocks noChangeShapeType="1"/>
          </p:cNvSpPr>
          <p:nvPr/>
        </p:nvSpPr>
        <p:spPr bwMode="auto">
          <a:xfrm>
            <a:off x="6781800" y="1828800"/>
            <a:ext cx="1588" cy="914400"/>
          </a:xfrm>
          <a:prstGeom prst="line">
            <a:avLst/>
          </a:prstGeom>
          <a:noFill/>
          <a:ln w="9360" cap="sq">
            <a:solidFill>
              <a:srgbClr val="000000"/>
            </a:solidFill>
            <a:miter lim="800000"/>
            <a:headEnd/>
            <a:tailEnd/>
          </a:ln>
        </p:spPr>
        <p:txBody>
          <a:bodyPr/>
          <a:lstStyle/>
          <a:p>
            <a:endParaRPr lang="cs-CZ"/>
          </a:p>
        </p:txBody>
      </p:sp>
      <p:sp>
        <p:nvSpPr>
          <p:cNvPr id="8224" name="Line 31"/>
          <p:cNvSpPr>
            <a:spLocks noChangeShapeType="1"/>
          </p:cNvSpPr>
          <p:nvPr/>
        </p:nvSpPr>
        <p:spPr bwMode="auto">
          <a:xfrm>
            <a:off x="6629400" y="1828800"/>
            <a:ext cx="1588" cy="990600"/>
          </a:xfrm>
          <a:prstGeom prst="line">
            <a:avLst/>
          </a:prstGeom>
          <a:noFill/>
          <a:ln w="9360" cap="sq">
            <a:solidFill>
              <a:srgbClr val="000000"/>
            </a:solidFill>
            <a:miter lim="800000"/>
            <a:headEnd/>
            <a:tailEnd/>
          </a:ln>
        </p:spPr>
        <p:txBody>
          <a:bodyPr/>
          <a:lstStyle/>
          <a:p>
            <a:endParaRPr lang="cs-CZ"/>
          </a:p>
        </p:txBody>
      </p:sp>
      <p:sp>
        <p:nvSpPr>
          <p:cNvPr id="8225" name="Line 32"/>
          <p:cNvSpPr>
            <a:spLocks noChangeShapeType="1"/>
          </p:cNvSpPr>
          <p:nvPr/>
        </p:nvSpPr>
        <p:spPr bwMode="auto">
          <a:xfrm>
            <a:off x="6934200" y="1828800"/>
            <a:ext cx="1588" cy="914400"/>
          </a:xfrm>
          <a:prstGeom prst="line">
            <a:avLst/>
          </a:prstGeom>
          <a:noFill/>
          <a:ln w="9360" cap="sq">
            <a:solidFill>
              <a:srgbClr val="000000"/>
            </a:solidFill>
            <a:miter lim="800000"/>
            <a:headEnd/>
            <a:tailEnd/>
          </a:ln>
        </p:spPr>
        <p:txBody>
          <a:bodyPr/>
          <a:lstStyle/>
          <a:p>
            <a:endParaRPr lang="cs-CZ"/>
          </a:p>
        </p:txBody>
      </p:sp>
      <p:sp>
        <p:nvSpPr>
          <p:cNvPr id="8226" name="Line 33"/>
          <p:cNvSpPr>
            <a:spLocks noChangeShapeType="1"/>
          </p:cNvSpPr>
          <p:nvPr/>
        </p:nvSpPr>
        <p:spPr bwMode="auto">
          <a:xfrm>
            <a:off x="7086600" y="1828800"/>
            <a:ext cx="1588" cy="914400"/>
          </a:xfrm>
          <a:prstGeom prst="line">
            <a:avLst/>
          </a:prstGeom>
          <a:noFill/>
          <a:ln w="9360" cap="sq">
            <a:solidFill>
              <a:srgbClr val="000000"/>
            </a:solidFill>
            <a:miter lim="800000"/>
            <a:headEnd/>
            <a:tailEnd/>
          </a:ln>
        </p:spPr>
        <p:txBody>
          <a:bodyPr/>
          <a:lstStyle/>
          <a:p>
            <a:endParaRPr lang="cs-CZ"/>
          </a:p>
        </p:txBody>
      </p:sp>
      <p:sp>
        <p:nvSpPr>
          <p:cNvPr id="8227" name="Line 34"/>
          <p:cNvSpPr>
            <a:spLocks noChangeShapeType="1"/>
          </p:cNvSpPr>
          <p:nvPr/>
        </p:nvSpPr>
        <p:spPr bwMode="auto">
          <a:xfrm>
            <a:off x="7239000" y="1828800"/>
            <a:ext cx="1588" cy="914400"/>
          </a:xfrm>
          <a:prstGeom prst="line">
            <a:avLst/>
          </a:prstGeom>
          <a:noFill/>
          <a:ln w="9360" cap="sq">
            <a:solidFill>
              <a:srgbClr val="000000"/>
            </a:solidFill>
            <a:miter lim="800000"/>
            <a:headEnd/>
            <a:tailEnd/>
          </a:ln>
        </p:spPr>
        <p:txBody>
          <a:bodyPr/>
          <a:lstStyle/>
          <a:p>
            <a:endParaRPr lang="cs-CZ"/>
          </a:p>
        </p:txBody>
      </p:sp>
      <p:sp>
        <p:nvSpPr>
          <p:cNvPr id="8228" name="Line 35"/>
          <p:cNvSpPr>
            <a:spLocks noChangeShapeType="1"/>
          </p:cNvSpPr>
          <p:nvPr/>
        </p:nvSpPr>
        <p:spPr bwMode="auto">
          <a:xfrm flipH="1">
            <a:off x="6170613" y="6858000"/>
            <a:ext cx="79375" cy="1588"/>
          </a:xfrm>
          <a:prstGeom prst="line">
            <a:avLst/>
          </a:prstGeom>
          <a:noFill/>
          <a:ln w="9360" cap="sq">
            <a:solidFill>
              <a:srgbClr val="000000"/>
            </a:solidFill>
            <a:miter lim="800000"/>
            <a:headEnd/>
            <a:tailEnd/>
          </a:ln>
        </p:spPr>
        <p:txBody>
          <a:bodyPr/>
          <a:lstStyle/>
          <a:p>
            <a:endParaRPr lang="cs-CZ"/>
          </a:p>
        </p:txBody>
      </p:sp>
      <p:sp>
        <p:nvSpPr>
          <p:cNvPr id="8229" name="Line 36"/>
          <p:cNvSpPr>
            <a:spLocks noChangeShapeType="1"/>
          </p:cNvSpPr>
          <p:nvPr/>
        </p:nvSpPr>
        <p:spPr bwMode="auto">
          <a:xfrm>
            <a:off x="6477000" y="2133600"/>
            <a:ext cx="914400" cy="1588"/>
          </a:xfrm>
          <a:prstGeom prst="line">
            <a:avLst/>
          </a:prstGeom>
          <a:noFill/>
          <a:ln w="9360" cap="sq">
            <a:solidFill>
              <a:srgbClr val="000000"/>
            </a:solidFill>
            <a:miter lim="800000"/>
            <a:headEnd/>
            <a:tailEnd/>
          </a:ln>
        </p:spPr>
        <p:txBody>
          <a:bodyPr/>
          <a:lstStyle/>
          <a:p>
            <a:endParaRPr lang="cs-CZ"/>
          </a:p>
        </p:txBody>
      </p:sp>
      <p:sp>
        <p:nvSpPr>
          <p:cNvPr id="8230" name="Line 37"/>
          <p:cNvSpPr>
            <a:spLocks noChangeShapeType="1"/>
          </p:cNvSpPr>
          <p:nvPr/>
        </p:nvSpPr>
        <p:spPr bwMode="auto">
          <a:xfrm>
            <a:off x="6477000" y="2590800"/>
            <a:ext cx="1066800" cy="1588"/>
          </a:xfrm>
          <a:prstGeom prst="line">
            <a:avLst/>
          </a:prstGeom>
          <a:noFill/>
          <a:ln w="9360" cap="sq">
            <a:solidFill>
              <a:srgbClr val="000000"/>
            </a:solidFill>
            <a:miter lim="800000"/>
            <a:headEnd/>
            <a:tailEnd/>
          </a:ln>
        </p:spPr>
        <p:txBody>
          <a:bodyPr/>
          <a:lstStyle/>
          <a:p>
            <a:endParaRPr lang="cs-CZ"/>
          </a:p>
        </p:txBody>
      </p:sp>
      <p:sp>
        <p:nvSpPr>
          <p:cNvPr id="8231" name="Rectangle 38"/>
          <p:cNvSpPr>
            <a:spLocks noChangeArrowheads="1"/>
          </p:cNvSpPr>
          <p:nvPr/>
        </p:nvSpPr>
        <p:spPr bwMode="auto">
          <a:xfrm>
            <a:off x="1600200" y="3048000"/>
            <a:ext cx="2286000" cy="1981200"/>
          </a:xfrm>
          <a:prstGeom prst="rect">
            <a:avLst/>
          </a:prstGeom>
          <a:solidFill>
            <a:srgbClr val="FFFFFF"/>
          </a:solidFill>
          <a:ln w="9360" cap="sq">
            <a:solidFill>
              <a:srgbClr val="000000"/>
            </a:solidFill>
            <a:miter lim="800000"/>
            <a:headEnd/>
            <a:tailEnd/>
          </a:ln>
        </p:spPr>
        <p:txBody>
          <a:bodyPr wrap="none" anchor="ctr"/>
          <a:lstStyle/>
          <a:p>
            <a:endParaRPr lang="cs-CZ"/>
          </a:p>
        </p:txBody>
      </p:sp>
      <p:sp>
        <p:nvSpPr>
          <p:cNvPr id="8232" name="Line 39"/>
          <p:cNvSpPr>
            <a:spLocks noChangeShapeType="1"/>
          </p:cNvSpPr>
          <p:nvPr/>
        </p:nvSpPr>
        <p:spPr bwMode="auto">
          <a:xfrm>
            <a:off x="1981200" y="2971800"/>
            <a:ext cx="1588" cy="2286000"/>
          </a:xfrm>
          <a:prstGeom prst="line">
            <a:avLst/>
          </a:prstGeom>
          <a:noFill/>
          <a:ln w="9360" cap="sq">
            <a:solidFill>
              <a:srgbClr val="000000"/>
            </a:solidFill>
            <a:miter lim="800000"/>
            <a:headEnd/>
            <a:tailEnd/>
          </a:ln>
        </p:spPr>
        <p:txBody>
          <a:bodyPr/>
          <a:lstStyle/>
          <a:p>
            <a:endParaRPr lang="cs-CZ"/>
          </a:p>
        </p:txBody>
      </p:sp>
      <p:sp>
        <p:nvSpPr>
          <p:cNvPr id="8233" name="Line 40"/>
          <p:cNvSpPr>
            <a:spLocks noChangeShapeType="1"/>
          </p:cNvSpPr>
          <p:nvPr/>
        </p:nvSpPr>
        <p:spPr bwMode="auto">
          <a:xfrm>
            <a:off x="2514600" y="3048000"/>
            <a:ext cx="1588" cy="2362200"/>
          </a:xfrm>
          <a:prstGeom prst="line">
            <a:avLst/>
          </a:prstGeom>
          <a:noFill/>
          <a:ln w="9360" cap="sq">
            <a:solidFill>
              <a:srgbClr val="000000"/>
            </a:solidFill>
            <a:miter lim="800000"/>
            <a:headEnd/>
            <a:tailEnd/>
          </a:ln>
        </p:spPr>
        <p:txBody>
          <a:bodyPr/>
          <a:lstStyle/>
          <a:p>
            <a:endParaRPr lang="cs-CZ"/>
          </a:p>
        </p:txBody>
      </p:sp>
      <p:sp>
        <p:nvSpPr>
          <p:cNvPr id="8234" name="Line 41"/>
          <p:cNvSpPr>
            <a:spLocks noChangeShapeType="1"/>
          </p:cNvSpPr>
          <p:nvPr/>
        </p:nvSpPr>
        <p:spPr bwMode="auto">
          <a:xfrm>
            <a:off x="3048000" y="2971800"/>
            <a:ext cx="1588" cy="2362200"/>
          </a:xfrm>
          <a:prstGeom prst="line">
            <a:avLst/>
          </a:prstGeom>
          <a:noFill/>
          <a:ln w="9360" cap="sq">
            <a:solidFill>
              <a:srgbClr val="000000"/>
            </a:solidFill>
            <a:miter lim="800000"/>
            <a:headEnd/>
            <a:tailEnd/>
          </a:ln>
        </p:spPr>
        <p:txBody>
          <a:bodyPr/>
          <a:lstStyle/>
          <a:p>
            <a:endParaRPr lang="cs-CZ"/>
          </a:p>
        </p:txBody>
      </p:sp>
      <p:sp>
        <p:nvSpPr>
          <p:cNvPr id="8235" name="Line 42"/>
          <p:cNvSpPr>
            <a:spLocks noChangeShapeType="1"/>
          </p:cNvSpPr>
          <p:nvPr/>
        </p:nvSpPr>
        <p:spPr bwMode="auto">
          <a:xfrm>
            <a:off x="3505200" y="2971800"/>
            <a:ext cx="1588" cy="2362200"/>
          </a:xfrm>
          <a:prstGeom prst="line">
            <a:avLst/>
          </a:prstGeom>
          <a:noFill/>
          <a:ln w="9360" cap="sq">
            <a:solidFill>
              <a:srgbClr val="000000"/>
            </a:solidFill>
            <a:miter lim="800000"/>
            <a:headEnd/>
            <a:tailEnd/>
          </a:ln>
        </p:spPr>
        <p:txBody>
          <a:bodyPr/>
          <a:lstStyle/>
          <a:p>
            <a:endParaRPr lang="cs-CZ"/>
          </a:p>
        </p:txBody>
      </p:sp>
      <p:sp>
        <p:nvSpPr>
          <p:cNvPr id="8236" name="Line 43"/>
          <p:cNvSpPr>
            <a:spLocks noChangeShapeType="1"/>
          </p:cNvSpPr>
          <p:nvPr/>
        </p:nvSpPr>
        <p:spPr bwMode="auto">
          <a:xfrm flipH="1">
            <a:off x="912813" y="3429000"/>
            <a:ext cx="3127375" cy="1588"/>
          </a:xfrm>
          <a:prstGeom prst="line">
            <a:avLst/>
          </a:prstGeom>
          <a:noFill/>
          <a:ln w="9360" cap="sq">
            <a:solidFill>
              <a:srgbClr val="000000"/>
            </a:solidFill>
            <a:miter lim="800000"/>
            <a:headEnd/>
            <a:tailEnd/>
          </a:ln>
        </p:spPr>
        <p:txBody>
          <a:bodyPr/>
          <a:lstStyle/>
          <a:p>
            <a:endParaRPr lang="cs-CZ"/>
          </a:p>
        </p:txBody>
      </p:sp>
      <p:sp>
        <p:nvSpPr>
          <p:cNvPr id="8237" name="Line 44"/>
          <p:cNvSpPr>
            <a:spLocks noChangeShapeType="1"/>
          </p:cNvSpPr>
          <p:nvPr/>
        </p:nvSpPr>
        <p:spPr bwMode="auto">
          <a:xfrm>
            <a:off x="1219200" y="3810000"/>
            <a:ext cx="2895600" cy="1588"/>
          </a:xfrm>
          <a:prstGeom prst="line">
            <a:avLst/>
          </a:prstGeom>
          <a:noFill/>
          <a:ln w="9360" cap="sq">
            <a:solidFill>
              <a:srgbClr val="000000"/>
            </a:solidFill>
            <a:miter lim="800000"/>
            <a:headEnd/>
            <a:tailEnd/>
          </a:ln>
        </p:spPr>
        <p:txBody>
          <a:bodyPr/>
          <a:lstStyle/>
          <a:p>
            <a:endParaRPr lang="cs-CZ"/>
          </a:p>
        </p:txBody>
      </p:sp>
      <p:sp>
        <p:nvSpPr>
          <p:cNvPr id="8238" name="Line 45"/>
          <p:cNvSpPr>
            <a:spLocks noChangeShapeType="1"/>
          </p:cNvSpPr>
          <p:nvPr/>
        </p:nvSpPr>
        <p:spPr bwMode="auto">
          <a:xfrm>
            <a:off x="1524000" y="4267200"/>
            <a:ext cx="2667000" cy="1588"/>
          </a:xfrm>
          <a:prstGeom prst="line">
            <a:avLst/>
          </a:prstGeom>
          <a:noFill/>
          <a:ln w="9360" cap="sq">
            <a:solidFill>
              <a:srgbClr val="000000"/>
            </a:solidFill>
            <a:miter lim="800000"/>
            <a:headEnd/>
            <a:tailEnd/>
          </a:ln>
        </p:spPr>
        <p:txBody>
          <a:bodyPr/>
          <a:lstStyle/>
          <a:p>
            <a:endParaRPr lang="cs-CZ"/>
          </a:p>
        </p:txBody>
      </p:sp>
      <p:sp>
        <p:nvSpPr>
          <p:cNvPr id="8239" name="Line 46"/>
          <p:cNvSpPr>
            <a:spLocks noChangeShapeType="1"/>
          </p:cNvSpPr>
          <p:nvPr/>
        </p:nvSpPr>
        <p:spPr bwMode="auto">
          <a:xfrm>
            <a:off x="1524000" y="4648200"/>
            <a:ext cx="2895600" cy="1588"/>
          </a:xfrm>
          <a:prstGeom prst="line">
            <a:avLst/>
          </a:prstGeom>
          <a:noFill/>
          <a:ln w="9360" cap="sq">
            <a:solidFill>
              <a:srgbClr val="000000"/>
            </a:solidFill>
            <a:miter lim="800000"/>
            <a:headEnd/>
            <a:tailEnd/>
          </a:ln>
        </p:spPr>
        <p:txBody>
          <a:bodyPr/>
          <a:lstStyle/>
          <a:p>
            <a:endParaRPr lang="cs-CZ"/>
          </a:p>
        </p:txBody>
      </p:sp>
      <p:sp>
        <p:nvSpPr>
          <p:cNvPr id="8240" name="Line 47"/>
          <p:cNvSpPr>
            <a:spLocks noChangeShapeType="1"/>
          </p:cNvSpPr>
          <p:nvPr/>
        </p:nvSpPr>
        <p:spPr bwMode="auto">
          <a:xfrm flipH="1">
            <a:off x="1903413" y="1828800"/>
            <a:ext cx="4575175" cy="1219200"/>
          </a:xfrm>
          <a:prstGeom prst="line">
            <a:avLst/>
          </a:prstGeom>
          <a:noFill/>
          <a:ln w="9360" cap="sq">
            <a:solidFill>
              <a:srgbClr val="FF6600"/>
            </a:solidFill>
            <a:miter lim="800000"/>
            <a:headEnd/>
            <a:tailEnd type="triangle" w="med" len="med"/>
          </a:ln>
        </p:spPr>
        <p:txBody>
          <a:bodyPr/>
          <a:lstStyle/>
          <a:p>
            <a:endParaRPr lang="cs-CZ"/>
          </a:p>
        </p:txBody>
      </p:sp>
      <p:sp>
        <p:nvSpPr>
          <p:cNvPr id="8241" name="Line 48"/>
          <p:cNvSpPr>
            <a:spLocks noChangeShapeType="1"/>
          </p:cNvSpPr>
          <p:nvPr/>
        </p:nvSpPr>
        <p:spPr bwMode="auto">
          <a:xfrm flipH="1">
            <a:off x="2513013" y="1981200"/>
            <a:ext cx="4117975" cy="1447800"/>
          </a:xfrm>
          <a:prstGeom prst="line">
            <a:avLst/>
          </a:prstGeom>
          <a:noFill/>
          <a:ln w="9360" cap="sq">
            <a:solidFill>
              <a:srgbClr val="FF6600"/>
            </a:solidFill>
            <a:miter lim="800000"/>
            <a:headEnd/>
            <a:tailEnd type="triangle" w="med" len="med"/>
          </a:ln>
        </p:spPr>
        <p:txBody>
          <a:bodyPr/>
          <a:lstStyle/>
          <a:p>
            <a:endParaRPr lang="cs-CZ"/>
          </a:p>
        </p:txBody>
      </p:sp>
      <p:sp>
        <p:nvSpPr>
          <p:cNvPr id="8242" name="Line 49"/>
          <p:cNvSpPr>
            <a:spLocks noChangeShapeType="1"/>
          </p:cNvSpPr>
          <p:nvPr/>
        </p:nvSpPr>
        <p:spPr bwMode="auto">
          <a:xfrm flipH="1">
            <a:off x="2970213" y="1981200"/>
            <a:ext cx="3813175" cy="1447800"/>
          </a:xfrm>
          <a:prstGeom prst="line">
            <a:avLst/>
          </a:prstGeom>
          <a:noFill/>
          <a:ln w="9360" cap="sq">
            <a:solidFill>
              <a:srgbClr val="FF6600"/>
            </a:solidFill>
            <a:miter lim="800000"/>
            <a:headEnd/>
            <a:tailEnd type="triangle" w="med" len="med"/>
          </a:ln>
        </p:spPr>
        <p:txBody>
          <a:bodyPr/>
          <a:lstStyle/>
          <a:p>
            <a:endParaRPr lang="cs-CZ"/>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85800" y="2130425"/>
            <a:ext cx="7772400" cy="147002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FFFFFF"/>
                </a:solidFill>
              </a:rPr>
              <a:t>Nejstar</a:t>
            </a:r>
            <a:r>
              <a:rPr lang="cs-CZ" sz="4400">
                <a:solidFill>
                  <a:srgbClr val="FFFFFF"/>
                </a:solidFill>
              </a:rPr>
              <a:t>ší signály z vesmíru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4000">
                <a:solidFill>
                  <a:srgbClr val="000000"/>
                </a:solidFill>
              </a:rPr>
              <a:t>George Gamow</a:t>
            </a:r>
            <a:r>
              <a:rPr lang="cs-CZ" sz="4400">
                <a:solidFill>
                  <a:srgbClr val="000000"/>
                </a:solidFill>
              </a:rPr>
              <a:t> </a:t>
            </a:r>
            <a:r>
              <a:rPr lang="cs-CZ" sz="4000">
                <a:solidFill>
                  <a:srgbClr val="000000"/>
                </a:solidFill>
              </a:rPr>
              <a:t>(Jurij Gamov)</a:t>
            </a:r>
            <a:br>
              <a:rPr lang="cs-CZ" sz="4000">
                <a:solidFill>
                  <a:srgbClr val="000000"/>
                </a:solidFill>
              </a:rPr>
            </a:br>
            <a:endParaRPr lang="cs-CZ" sz="4000">
              <a:solidFill>
                <a:srgbClr val="000000"/>
              </a:solidFill>
            </a:endParaRPr>
          </a:p>
        </p:txBody>
      </p:sp>
      <p:sp>
        <p:nvSpPr>
          <p:cNvPr id="10243" name="Text Box 2"/>
          <p:cNvSpPr txBox="1">
            <a:spLocks noChangeArrowheads="1"/>
          </p:cNvSpPr>
          <p:nvPr/>
        </p:nvSpPr>
        <p:spPr bwMode="auto">
          <a:xfrm>
            <a:off x="685800" y="1981200"/>
            <a:ext cx="3810000" cy="4114800"/>
          </a:xfrm>
          <a:prstGeom prst="rect">
            <a:avLst/>
          </a:prstGeom>
          <a:noFill/>
          <a:ln w="9525">
            <a:noFill/>
            <a:round/>
            <a:headEnd/>
            <a:tailEnd/>
          </a:ln>
        </p:spPr>
        <p:txBody>
          <a:bodyPr/>
          <a:lstStyle/>
          <a:p>
            <a:pPr marL="341313" indent="-341313">
              <a:spcBef>
                <a:spcPts val="500"/>
              </a:spcBef>
              <a:buClr>
                <a:srgbClr val="85FFE0"/>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000">
                <a:solidFill>
                  <a:srgbClr val="85FFE0"/>
                </a:solidFill>
              </a:rPr>
              <a:t>Předpověď záření z raného vesmíru: </a:t>
            </a:r>
          </a:p>
          <a:p>
            <a:pPr marL="341313" indent="-341313">
              <a:spcBef>
                <a:spcPts val="500"/>
              </a:spcBef>
              <a:buClr>
                <a:srgbClr val="FFFFFF"/>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000">
                <a:solidFill>
                  <a:srgbClr val="FFFFFF"/>
                </a:solidFill>
              </a:rPr>
              <a:t>V raném horkém vesmír záření v tepelné rovnováze s látkou.</a:t>
            </a:r>
            <a:br>
              <a:rPr lang="cs-CZ" sz="2000">
                <a:solidFill>
                  <a:srgbClr val="FFFFFF"/>
                </a:solidFill>
              </a:rPr>
            </a:br>
            <a:r>
              <a:rPr lang="cs-CZ" sz="2000">
                <a:solidFill>
                  <a:srgbClr val="FFFFFF"/>
                </a:solidFill>
              </a:rPr>
              <a:t>V rozpínajícím se vesmíru záření chladne</a:t>
            </a:r>
          </a:p>
          <a:p>
            <a:pPr marL="341313" indent="-341313">
              <a:spcBef>
                <a:spcPts val="500"/>
              </a:spcBef>
              <a:buClr>
                <a:srgbClr val="85FFE0"/>
              </a:buClr>
              <a:buFont typeface="Symbol"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000">
                <a:solidFill>
                  <a:srgbClr val="85FFE0"/>
                </a:solidFill>
                <a:latin typeface="Symbol" pitchFamily="16" charset="2"/>
              </a:rPr>
              <a:t></a:t>
            </a:r>
            <a:r>
              <a:rPr lang="cs-CZ" sz="2000">
                <a:solidFill>
                  <a:srgbClr val="85FFE0"/>
                </a:solidFill>
              </a:rPr>
              <a:t> (Alpher, Bethe, Gamow)</a:t>
            </a:r>
            <a:r>
              <a:rPr lang="cs-CZ" sz="2000">
                <a:solidFill>
                  <a:srgbClr val="3333CC"/>
                </a:solidFill>
              </a:rPr>
              <a:t/>
            </a:r>
            <a:br>
              <a:rPr lang="cs-CZ" sz="2000">
                <a:solidFill>
                  <a:srgbClr val="3333CC"/>
                </a:solidFill>
              </a:rPr>
            </a:br>
            <a:r>
              <a:rPr lang="cs-CZ" sz="2000">
                <a:solidFill>
                  <a:srgbClr val="FFFFFF"/>
                </a:solidFill>
              </a:rPr>
              <a:t>Tvoření prvků </a:t>
            </a:r>
          </a:p>
        </p:txBody>
      </p:sp>
      <p:pic>
        <p:nvPicPr>
          <p:cNvPr id="10244" name="Picture 3"/>
          <p:cNvPicPr>
            <a:picLocks noChangeAspect="1" noChangeArrowheads="1"/>
          </p:cNvPicPr>
          <p:nvPr/>
        </p:nvPicPr>
        <p:blipFill>
          <a:blip r:embed="rId3" cstate="print"/>
          <a:srcRect/>
          <a:stretch>
            <a:fillRect/>
          </a:stretch>
        </p:blipFill>
        <p:spPr bwMode="auto">
          <a:xfrm>
            <a:off x="5715000" y="2133600"/>
            <a:ext cx="2439988" cy="3070225"/>
          </a:xfrm>
          <a:prstGeom prst="rect">
            <a:avLst/>
          </a:prstGeom>
          <a:noFill/>
          <a:ln w="9525">
            <a:noFill/>
            <a:round/>
            <a:headEnd/>
            <a:tailEnd/>
          </a:ln>
        </p:spPr>
      </p:pic>
      <p:sp>
        <p:nvSpPr>
          <p:cNvPr id="10245" name="Text Box 4"/>
          <p:cNvSpPr txBox="1">
            <a:spLocks noChangeArrowheads="1"/>
          </p:cNvSpPr>
          <p:nvPr/>
        </p:nvSpPr>
        <p:spPr bwMode="auto">
          <a:xfrm>
            <a:off x="4953000" y="2362200"/>
            <a:ext cx="3810000" cy="4114800"/>
          </a:xfrm>
          <a:prstGeom prst="rect">
            <a:avLst/>
          </a:prstGeom>
          <a:noFill/>
          <a:ln w="9525">
            <a:noFill/>
            <a:round/>
            <a:headEnd/>
            <a:tailEnd/>
          </a:ln>
        </p:spPr>
        <p:txBody>
          <a:bodyPr/>
          <a:lstStyle/>
          <a:p>
            <a:pPr marL="341313" indent="-341313">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imes New Roman"/>
        <a:ea typeface="Microsoft YaHei"/>
        <a:cs typeface=""/>
      </a:majorFont>
      <a:minorFont>
        <a:latin typeface="Times New Roman"/>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1947</Words>
  <Application>Microsoft Office PowerPoint</Application>
  <PresentationFormat>Předvádění na obrazovce (4:3)</PresentationFormat>
  <Paragraphs>327</Paragraphs>
  <Slides>40</Slides>
  <Notes>40</Notes>
  <HiddenSlides>2</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40</vt:i4>
      </vt:variant>
    </vt:vector>
  </HeadingPairs>
  <TitlesOfParts>
    <vt:vector size="48" baseType="lpstr">
      <vt:lpstr>Times New Roman</vt:lpstr>
      <vt:lpstr>Microsoft YaHei</vt:lpstr>
      <vt:lpstr>Arial</vt:lpstr>
      <vt:lpstr>Segoe UI</vt:lpstr>
      <vt:lpstr>Symbol</vt:lpstr>
      <vt:lpstr>Monotype Corsiva</vt:lpstr>
      <vt:lpstr>Arial Black</vt: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Reliktní záření</dc:title>
  <dc:creator>UTF</dc:creator>
  <cp:lastModifiedBy>Externi_mistnost</cp:lastModifiedBy>
  <cp:revision>77</cp:revision>
  <cp:lastPrinted>2003-10-30T14:25:29Z</cp:lastPrinted>
  <dcterms:created xsi:type="dcterms:W3CDTF">2003-10-23T10:01:48Z</dcterms:created>
  <dcterms:modified xsi:type="dcterms:W3CDTF">2020-01-24T07:33:55Z</dcterms:modified>
</cp:coreProperties>
</file>