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sldIdLst>
    <p:sldId id="256" r:id="rId2"/>
    <p:sldId id="307" r:id="rId3"/>
    <p:sldId id="261" r:id="rId4"/>
    <p:sldId id="262" r:id="rId5"/>
    <p:sldId id="265" r:id="rId6"/>
    <p:sldId id="303" r:id="rId7"/>
    <p:sldId id="288" r:id="rId8"/>
    <p:sldId id="289" r:id="rId9"/>
    <p:sldId id="290" r:id="rId10"/>
    <p:sldId id="294" r:id="rId11"/>
    <p:sldId id="291" r:id="rId12"/>
    <p:sldId id="292" r:id="rId13"/>
    <p:sldId id="293" r:id="rId14"/>
    <p:sldId id="263" r:id="rId15"/>
    <p:sldId id="264" r:id="rId16"/>
    <p:sldId id="295" r:id="rId17"/>
    <p:sldId id="311" r:id="rId18"/>
    <p:sldId id="330" r:id="rId19"/>
    <p:sldId id="296" r:id="rId20"/>
    <p:sldId id="310" r:id="rId21"/>
    <p:sldId id="272" r:id="rId22"/>
    <p:sldId id="304" r:id="rId23"/>
    <p:sldId id="306" r:id="rId24"/>
    <p:sldId id="313" r:id="rId25"/>
    <p:sldId id="314" r:id="rId26"/>
    <p:sldId id="315" r:id="rId27"/>
    <p:sldId id="317" r:id="rId28"/>
    <p:sldId id="316" r:id="rId29"/>
    <p:sldId id="329" r:id="rId30"/>
    <p:sldId id="320" r:id="rId31"/>
    <p:sldId id="312" r:id="rId32"/>
    <p:sldId id="318" r:id="rId33"/>
    <p:sldId id="321" r:id="rId34"/>
    <p:sldId id="286" r:id="rId35"/>
    <p:sldId id="300" r:id="rId36"/>
    <p:sldId id="301" r:id="rId37"/>
    <p:sldId id="302" r:id="rId38"/>
    <p:sldId id="332" r:id="rId39"/>
    <p:sldId id="305" r:id="rId40"/>
    <p:sldId id="299" r:id="rId41"/>
    <p:sldId id="333" r:id="rId42"/>
    <p:sldId id="334" r:id="rId43"/>
    <p:sldId id="274" r:id="rId44"/>
    <p:sldId id="257" r:id="rId45"/>
    <p:sldId id="297" r:id="rId46"/>
    <p:sldId id="269" r:id="rId47"/>
    <p:sldId id="270" r:id="rId48"/>
    <p:sldId id="308" r:id="rId49"/>
    <p:sldId id="309" r:id="rId50"/>
    <p:sldId id="331" r:id="rId51"/>
    <p:sldId id="283" r:id="rId52"/>
    <p:sldId id="325" r:id="rId53"/>
    <p:sldId id="326" r:id="rId54"/>
    <p:sldId id="327" r:id="rId55"/>
    <p:sldId id="328" r:id="rId5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-1038" y="-90"/>
      </p:cViewPr>
      <p:guideLst>
        <p:guide orient="horz" pos="4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6F1A8-0857-45A2-AA4A-9852AD293E85}" type="datetimeFigureOut">
              <a:rPr lang="cs-CZ" smtClean="0"/>
              <a:pPr/>
              <a:t>18.5.2012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CD507-8ABE-4FF8-8872-41DCAF85B07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0907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CD507-8ABE-4FF8-8872-41DCAF85B076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97145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CD507-8ABE-4FF8-8872-41DCAF85B076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74137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CD507-8ABE-4FF8-8872-41DCAF85B076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7152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3502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7363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10421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8DF97A9-C466-4781-A13C-EA5EAEB9462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8822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8201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50925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8549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41084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0837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0594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67862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3596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627784" y="6356350"/>
            <a:ext cx="3888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CC8F1-B261-4A28-9AAA-96EDB6FF2DCB}" type="slidenum">
              <a:rPr lang="cs-CZ" smtClean="0"/>
              <a:pPr/>
              <a:t>‹#›</a:t>
            </a:fld>
            <a:r>
              <a:rPr lang="en-US" dirty="0" smtClean="0"/>
              <a:t>/30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48365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cdsweb.cern.ch/search.py?of=hd&amp;f=970__a&amp;p=000000822MMD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hyperlink" Target="http://cdsweb.cern.ch/search.py?of=hd&amp;f=970__a&amp;p=000000821MM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cdsweb.cern.ch/search.py?of=hd&amp;f=970__a&amp;p=000000817MMD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hyperlink" Target="http://cdsweb.cern.ch/search.py?of=hd&amp;f=970__a&amp;p=000000800MM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cdsweb.cern.ch/search?of=hd&amp;f=970__a&amp;p=000000842MMD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hyperlink" Target="http://cdsweb.cern.ch/search?of=hd&amp;f=970__a&amp;p=000000854MM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doc.cern.ch/archive/electronic/cern/others/PHO/photo-hi/5405001.jpe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cdsweb.cern.ch/search.py?of=hd&amp;f=970__a&amp;p=000000761MMD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hyperlink" Target="http://cdsweb.cern.ch/search.py?of=hd&amp;f=970__a&amp;p=000000757MM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cdsweb.cern.ch/search.py?of=hd&amp;f=970__a&amp;p=000000829MMD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hyperlink" Target="http://cdsweb.cern.ch/search.py?of=hd&amp;f=970__a&amp;p=000000824MM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C:\Users\Ondráš\Desktop\Loga\Generace Y\vzor_pp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59547" y="785794"/>
            <a:ext cx="7257292" cy="1143008"/>
          </a:xfrm>
        </p:spPr>
        <p:txBody>
          <a:bodyPr>
            <a:normAutofit fontScale="90000"/>
          </a:bodyPr>
          <a:lstStyle/>
          <a:p>
            <a:r>
              <a:rPr lang="cs-CZ" sz="4000" dirty="0" smtClean="0">
                <a:solidFill>
                  <a:srgbClr val="006600"/>
                </a:solidFill>
              </a:rPr>
              <a:t>CERN – laboratoř (nejen) mikrosvěta</a:t>
            </a:r>
            <a:endParaRPr lang="cs-CZ" sz="4000" dirty="0">
              <a:solidFill>
                <a:srgbClr val="0066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85918" y="3929711"/>
            <a:ext cx="7034554" cy="1142363"/>
          </a:xfrm>
        </p:spPr>
        <p:txBody>
          <a:bodyPr numCol="1">
            <a:noAutofit/>
          </a:bodyPr>
          <a:lstStyle/>
          <a:p>
            <a:r>
              <a:rPr lang="cs-CZ" sz="1800" dirty="0" smtClean="0">
                <a:solidFill>
                  <a:srgbClr val="002060"/>
                </a:solidFill>
              </a:rPr>
              <a:t>Matematicko-fyzikální fakulta Univerzity Karlovy v Praze</a:t>
            </a:r>
            <a:r>
              <a:rPr lang="cs-CZ" sz="1400" dirty="0" smtClean="0">
                <a:solidFill>
                  <a:srgbClr val="002060"/>
                </a:solidFill>
              </a:rPr>
              <a:t> </a:t>
            </a:r>
            <a:endParaRPr lang="cs-CZ" sz="1800" dirty="0" smtClean="0">
              <a:solidFill>
                <a:srgbClr val="002060"/>
              </a:solidFill>
            </a:endParaRPr>
          </a:p>
          <a:p>
            <a:endParaRPr lang="cs-CZ" sz="600" dirty="0" smtClean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</a:rPr>
              <a:t>&amp;</a:t>
            </a:r>
            <a:endParaRPr lang="cs-CZ" sz="1800" dirty="0">
              <a:solidFill>
                <a:srgbClr val="002060"/>
              </a:solidFill>
            </a:endParaRPr>
          </a:p>
          <a:p>
            <a:endParaRPr lang="cs-CZ" sz="600" dirty="0" smtClean="0">
              <a:solidFill>
                <a:srgbClr val="002060"/>
              </a:solidFill>
            </a:endParaRPr>
          </a:p>
          <a:p>
            <a:r>
              <a:rPr lang="cs-CZ" sz="1800" dirty="0" smtClean="0">
                <a:solidFill>
                  <a:srgbClr val="002060"/>
                </a:solidFill>
              </a:rPr>
              <a:t>Společná laboratoř optiky </a:t>
            </a:r>
          </a:p>
          <a:p>
            <a:r>
              <a:rPr lang="cs-CZ" sz="1800" dirty="0" smtClean="0">
                <a:solidFill>
                  <a:srgbClr val="002060"/>
                </a:solidFill>
              </a:rPr>
              <a:t>Univerzity Palackého a Fyzikálního Ústavu Akademie Věd České Republiky v Olomouci</a:t>
            </a:r>
            <a:endParaRPr lang="cs-CZ" sz="2400" dirty="0">
              <a:solidFill>
                <a:srgbClr val="00206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782921" y="2526565"/>
            <a:ext cx="3036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cs-CZ" sz="2400" dirty="0">
                <a:solidFill>
                  <a:srgbClr val="006600"/>
                </a:solidFill>
              </a:rPr>
              <a:t>Mgr. Tomáš Sýkora, Ph.D.</a:t>
            </a:r>
          </a:p>
        </p:txBody>
      </p:sp>
    </p:spTree>
    <p:extLst>
      <p:ext uri="{BB962C8B-B14F-4D97-AF65-F5344CB8AC3E}">
        <p14:creationId xmlns:p14="http://schemas.microsoft.com/office/powerpoint/2010/main" xmlns="" val="7271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8" name="wilso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955" y="1196752"/>
            <a:ext cx="8445517" cy="280784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04177" y="4438853"/>
            <a:ext cx="3159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positron, 1932 – Nobelova cena</a:t>
            </a:r>
          </a:p>
          <a:p>
            <a:r>
              <a:rPr lang="cs-CZ" dirty="0" smtClean="0">
                <a:solidFill>
                  <a:srgbClr val="002060"/>
                </a:solidFill>
              </a:rPr>
              <a:t>kaon, 1953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915816" y="323945"/>
            <a:ext cx="2889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800" dirty="0" smtClean="0">
                <a:solidFill>
                  <a:srgbClr val="006600"/>
                </a:solidFill>
              </a:rPr>
              <a:t>Wilson</a:t>
            </a:r>
            <a:r>
              <a:rPr lang="cs-CZ" sz="2800" dirty="0" smtClean="0">
                <a:solidFill>
                  <a:srgbClr val="006600"/>
                </a:solidFill>
              </a:rPr>
              <a:t>ova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cs-CZ" sz="2800" dirty="0" smtClean="0">
                <a:solidFill>
                  <a:srgbClr val="006600"/>
                </a:solidFill>
              </a:rPr>
              <a:t>komora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20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6646"/>
            <a:ext cx="8229600" cy="56207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</a:rPr>
              <a:t>1955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1"/>
            <a:ext cx="4038600" cy="38864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en-US" sz="2000" dirty="0">
                <a:solidFill>
                  <a:srgbClr val="002060"/>
                </a:solidFill>
              </a:rPr>
              <a:t>PS </a:t>
            </a:r>
            <a:r>
              <a:rPr lang="cs-CZ" sz="2000" dirty="0" smtClean="0">
                <a:solidFill>
                  <a:srgbClr val="002060"/>
                </a:solidFill>
              </a:rPr>
              <a:t>prstenec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cs-CZ" sz="2000" dirty="0" smtClean="0">
                <a:solidFill>
                  <a:srgbClr val="002060"/>
                </a:solidFill>
              </a:rPr>
              <a:t>základy</a:t>
            </a:r>
            <a:endParaRPr lang="en-US" sz="2400" dirty="0">
              <a:solidFill>
                <a:srgbClr val="002060"/>
              </a:solidFill>
              <a:latin typeface="helvetica" pitchFamily="34" charset="0"/>
            </a:endParaRP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27984" y="1600201"/>
            <a:ext cx="4608512" cy="74868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magnet</a:t>
            </a:r>
            <a:r>
              <a:rPr lang="cs-CZ" sz="2000" dirty="0" err="1" smtClean="0">
                <a:solidFill>
                  <a:srgbClr val="002060"/>
                </a:solidFill>
              </a:rPr>
              <a:t>ická</a:t>
            </a:r>
            <a:r>
              <a:rPr lang="cs-CZ" sz="2000" dirty="0" smtClean="0">
                <a:solidFill>
                  <a:srgbClr val="002060"/>
                </a:solidFill>
              </a:rPr>
              <a:t> jednotka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smtClean="0">
                <a:solidFill>
                  <a:srgbClr val="002060"/>
                </a:solidFill>
              </a:rPr>
              <a:t>PS</a:t>
            </a:r>
            <a:r>
              <a:rPr lang="en-US" sz="2000" dirty="0" smtClean="0">
                <a:solidFill>
                  <a:srgbClr val="002060"/>
                </a:solidFill>
              </a:rPr>
              <a:t>:  </a:t>
            </a:r>
            <a:r>
              <a:rPr lang="cs-CZ" sz="2000" dirty="0" smtClean="0">
                <a:solidFill>
                  <a:srgbClr val="002060"/>
                </a:solidFill>
              </a:rPr>
              <a:t>zmenšený model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11621" name="Picture 5" descr="C:\Documents and Settings\marquina\Desktop\PhotoDB\1955_p3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435" y="2204864"/>
            <a:ext cx="3607509" cy="261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C:\Documents and Settings\marquina\Desktop\PhotoDB\1955_p4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3919" y="2204864"/>
            <a:ext cx="3810529" cy="261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Text Box 7"/>
          <p:cNvSpPr txBox="1">
            <a:spLocks noChangeArrowheads="1"/>
          </p:cNvSpPr>
          <p:nvPr/>
        </p:nvSpPr>
        <p:spPr bwMode="auto">
          <a:xfrm>
            <a:off x="460435" y="4824602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© </a:t>
            </a:r>
            <a:r>
              <a:rPr lang="en-US" sz="1600" dirty="0"/>
              <a:t>CERN Photo</a:t>
            </a:r>
            <a:endParaRPr lang="es-ES" sz="1600" dirty="0"/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4788024" y="4824602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cs typeface="Times New Roman" pitchFamily="18" charset="0"/>
              </a:rPr>
              <a:t>© </a:t>
            </a:r>
            <a:r>
              <a:rPr lang="en-US" sz="1600"/>
              <a:t>CERN Photo</a:t>
            </a:r>
            <a:endParaRPr lang="es-ES" sz="160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521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</a:rPr>
              <a:t>1955</a:t>
            </a:r>
          </a:p>
        </p:txBody>
      </p:sp>
      <p:sp>
        <p:nvSpPr>
          <p:cNvPr id="112643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340768"/>
            <a:ext cx="4038600" cy="388639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cs-CZ" sz="2000" dirty="0" smtClean="0">
                <a:solidFill>
                  <a:srgbClr val="002060"/>
                </a:solidFill>
              </a:rPr>
              <a:t>položení základního kamene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2644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644008" y="1312169"/>
            <a:ext cx="4038600" cy="46064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000" dirty="0" smtClean="0">
                <a:solidFill>
                  <a:srgbClr val="002060"/>
                </a:solidFill>
              </a:rPr>
              <a:t>první zasedání rady</a:t>
            </a:r>
            <a:r>
              <a:rPr lang="en-US" sz="2000" dirty="0" smtClean="0">
                <a:solidFill>
                  <a:srgbClr val="002060"/>
                </a:solidFill>
              </a:rPr>
              <a:t> CERN</a:t>
            </a:r>
            <a:r>
              <a:rPr lang="cs-CZ" sz="2000" dirty="0" smtClean="0">
                <a:solidFill>
                  <a:srgbClr val="002060"/>
                </a:solidFill>
              </a:rPr>
              <a:t>u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12645" name="Picture 1029" descr="C:\Documents and Settings\marquina\Desktop\PhotoDB\1955_p5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68340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46" name="Picture 1030" descr="C:\Documents and Settings\marquina\Desktop\PhotoDB\1955_p6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3672408" cy="275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647" name="Text Box 1031"/>
          <p:cNvSpPr txBox="1">
            <a:spLocks noChangeArrowheads="1"/>
          </p:cNvSpPr>
          <p:nvPr/>
        </p:nvSpPr>
        <p:spPr bwMode="auto">
          <a:xfrm>
            <a:off x="539552" y="4675274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© </a:t>
            </a:r>
            <a:r>
              <a:rPr lang="en-US" sz="1600" dirty="0"/>
              <a:t>CERN Photo</a:t>
            </a:r>
            <a:endParaRPr lang="es-ES" sz="1600" dirty="0"/>
          </a:p>
        </p:txBody>
      </p:sp>
      <p:sp>
        <p:nvSpPr>
          <p:cNvPr id="112648" name="Text Box 1032"/>
          <p:cNvSpPr txBox="1">
            <a:spLocks noChangeArrowheads="1"/>
          </p:cNvSpPr>
          <p:nvPr/>
        </p:nvSpPr>
        <p:spPr bwMode="auto">
          <a:xfrm>
            <a:off x="4726555" y="4684172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© </a:t>
            </a:r>
            <a:r>
              <a:rPr lang="en-US" sz="1600" dirty="0"/>
              <a:t>CERN Photo</a:t>
            </a:r>
            <a:endParaRPr lang="es-ES" sz="16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6798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</a:rPr>
              <a:t>1956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1"/>
            <a:ext cx="4038600" cy="38864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cs-CZ" sz="2000" dirty="0" smtClean="0"/>
              <a:t>výstavba prstence </a:t>
            </a:r>
            <a:r>
              <a:rPr lang="en-US" sz="2000" dirty="0" smtClean="0"/>
              <a:t>PS</a:t>
            </a:r>
            <a:endParaRPr lang="en-US" sz="2000" dirty="0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1"/>
            <a:ext cx="4038600" cy="38864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cs-CZ" sz="2000" dirty="0" smtClean="0"/>
              <a:t>dvojitá</a:t>
            </a:r>
            <a:r>
              <a:rPr lang="en-US" sz="2000" dirty="0" smtClean="0"/>
              <a:t> Wilson</a:t>
            </a:r>
            <a:r>
              <a:rPr lang="cs-CZ" sz="2000" dirty="0" smtClean="0"/>
              <a:t>ova</a:t>
            </a:r>
            <a:r>
              <a:rPr lang="en-US" sz="2000" dirty="0" smtClean="0"/>
              <a:t> </a:t>
            </a:r>
            <a:r>
              <a:rPr lang="cs-CZ" sz="2000" dirty="0" smtClean="0"/>
              <a:t>komora</a:t>
            </a:r>
            <a:endParaRPr lang="en-US" sz="2000" dirty="0"/>
          </a:p>
        </p:txBody>
      </p:sp>
      <p:pic>
        <p:nvPicPr>
          <p:cNvPr id="107525" name="Picture 5" descr="\\cern.ch\dfs\Users\m\marquina\My Pictures\1956_p3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2664296" cy="371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526" name="Picture 6" descr="\\cern.ch\dfs\Users\m\marquina\My Pictures\1956_p4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3276600" cy="23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539552" y="4559127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© </a:t>
            </a:r>
            <a:r>
              <a:rPr lang="en-US" sz="1600" dirty="0"/>
              <a:t>CERN Photo</a:t>
            </a:r>
            <a:endParaRPr lang="es-ES" sz="1600" dirty="0"/>
          </a:p>
        </p:txBody>
      </p:sp>
      <p:sp>
        <p:nvSpPr>
          <p:cNvPr id="107528" name="Text Box 8"/>
          <p:cNvSpPr txBox="1">
            <a:spLocks noChangeArrowheads="1"/>
          </p:cNvSpPr>
          <p:nvPr/>
        </p:nvSpPr>
        <p:spPr bwMode="auto">
          <a:xfrm>
            <a:off x="4716016" y="5918610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© </a:t>
            </a:r>
            <a:r>
              <a:rPr lang="en-US" sz="1600" dirty="0"/>
              <a:t>CERN Photo</a:t>
            </a:r>
            <a:endParaRPr lang="es-ES" sz="16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7963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824279"/>
            <a:ext cx="5040560" cy="508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Skupina 10"/>
          <p:cNvGrpSpPr/>
          <p:nvPr/>
        </p:nvGrpSpPr>
        <p:grpSpPr>
          <a:xfrm>
            <a:off x="5374184" y="0"/>
            <a:ext cx="4310384" cy="5949281"/>
            <a:chOff x="4798120" y="116632"/>
            <a:chExt cx="4382392" cy="558106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1841" y="116632"/>
              <a:ext cx="3762647" cy="5544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bdélník 6"/>
            <p:cNvSpPr/>
            <p:nvPr/>
          </p:nvSpPr>
          <p:spPr>
            <a:xfrm>
              <a:off x="4798120" y="116632"/>
              <a:ext cx="4022352" cy="743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7164288" y="332656"/>
              <a:ext cx="1872208" cy="5040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8172400" y="5322225"/>
              <a:ext cx="1008112" cy="375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 smtClean="0">
                <a:solidFill>
                  <a:srgbClr val="006600"/>
                </a:solidFill>
              </a:rPr>
              <a:t>členské státy </a:t>
            </a:r>
            <a:r>
              <a:rPr lang="cs-CZ" sz="2800" dirty="0" err="1" smtClean="0">
                <a:solidFill>
                  <a:srgbClr val="006600"/>
                </a:solidFill>
              </a:rPr>
              <a:t>CERNu</a:t>
            </a:r>
            <a:r>
              <a:rPr lang="cs-CZ" sz="2800" dirty="0" smtClean="0">
                <a:solidFill>
                  <a:srgbClr val="006600"/>
                </a:solidFill>
              </a:rPr>
              <a:t>, 2011</a:t>
            </a:r>
            <a:endParaRPr lang="en-US" sz="2800" dirty="0">
              <a:solidFill>
                <a:srgbClr val="006600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23527" y="5949280"/>
            <a:ext cx="58326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dirty="0" smtClean="0">
                <a:solidFill>
                  <a:srgbClr val="660033"/>
                </a:solidFill>
              </a:rPr>
              <a:t>pozorovatelé</a:t>
            </a:r>
            <a:r>
              <a:rPr lang="en-IE" sz="1600" dirty="0" smtClean="0">
                <a:solidFill>
                  <a:srgbClr val="660033"/>
                </a:solidFill>
              </a:rPr>
              <a:t>: </a:t>
            </a:r>
            <a:r>
              <a:rPr lang="cs-CZ" sz="1600" dirty="0" smtClean="0">
                <a:solidFill>
                  <a:srgbClr val="660033"/>
                </a:solidFill>
              </a:rPr>
              <a:t>UNESCO, EU, Izrael, Turecko, USA, Japonsko, Rusko</a:t>
            </a:r>
            <a:endParaRPr lang="cs-CZ" sz="1600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2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92088"/>
          </a:xfrm>
        </p:spPr>
        <p:txBody>
          <a:bodyPr>
            <a:noAutofit/>
          </a:bodyPr>
          <a:lstStyle/>
          <a:p>
            <a:r>
              <a:rPr lang="cs-CZ" sz="2800" dirty="0" smtClean="0">
                <a:solidFill>
                  <a:srgbClr val="006600"/>
                </a:solidFill>
              </a:rPr>
              <a:t>dosavadní nejvýznamnější objevy</a:t>
            </a:r>
            <a:r>
              <a:rPr lang="en-US" sz="2800" dirty="0" smtClean="0">
                <a:solidFill>
                  <a:srgbClr val="006600"/>
                </a:solidFill>
              </a:rPr>
              <a:t>/</a:t>
            </a:r>
            <a:r>
              <a:rPr lang="cs-CZ" sz="2800" dirty="0" smtClean="0">
                <a:solidFill>
                  <a:srgbClr val="006600"/>
                </a:solidFill>
              </a:rPr>
              <a:t>události spjaté s </a:t>
            </a:r>
            <a:r>
              <a:rPr lang="cs-CZ" sz="2800" dirty="0" err="1" smtClean="0">
                <a:solidFill>
                  <a:srgbClr val="006600"/>
                </a:solidFill>
              </a:rPr>
              <a:t>CERNem</a:t>
            </a:r>
            <a:r>
              <a:rPr lang="cs-CZ" sz="2800" dirty="0" smtClean="0">
                <a:solidFill>
                  <a:srgbClr val="006600"/>
                </a:solidFill>
              </a:rPr>
              <a:t> 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1973</a:t>
            </a:r>
            <a:r>
              <a:rPr lang="en-US" dirty="0"/>
              <a:t>: </a:t>
            </a:r>
            <a:r>
              <a:rPr lang="cs-CZ" dirty="0" smtClean="0"/>
              <a:t>objev </a:t>
            </a:r>
            <a:r>
              <a:rPr lang="en-US" dirty="0" smtClean="0"/>
              <a:t> </a:t>
            </a:r>
            <a:r>
              <a:rPr lang="cs-CZ" dirty="0" smtClean="0"/>
              <a:t>neutrálních proudů </a:t>
            </a:r>
            <a:r>
              <a:rPr lang="en-US" dirty="0" smtClean="0"/>
              <a:t>of</a:t>
            </a:r>
            <a:r>
              <a:rPr lang="en-US" dirty="0"/>
              <a:t> </a:t>
            </a:r>
            <a:r>
              <a:rPr lang="cs-CZ" dirty="0" smtClean="0"/>
              <a:t>pomocí bublinkové komory</a:t>
            </a:r>
            <a:r>
              <a:rPr lang="en-US" dirty="0"/>
              <a:t> </a:t>
            </a:r>
            <a:r>
              <a:rPr lang="cs-CZ" dirty="0" err="1" smtClean="0"/>
              <a:t>Gargamelle</a:t>
            </a:r>
            <a:endParaRPr lang="en-US" dirty="0"/>
          </a:p>
          <a:p>
            <a:r>
              <a:rPr lang="en-US" dirty="0"/>
              <a:t>1983: </a:t>
            </a:r>
            <a:r>
              <a:rPr lang="cs-CZ" dirty="0" smtClean="0"/>
              <a:t>objev</a:t>
            </a:r>
            <a:r>
              <a:rPr lang="en-US" dirty="0" smtClean="0"/>
              <a:t> </a:t>
            </a:r>
            <a:r>
              <a:rPr lang="cs-CZ" dirty="0" smtClean="0"/>
              <a:t>intermediálních bozonů </a:t>
            </a:r>
            <a:r>
              <a:rPr lang="cs-CZ" i="1" dirty="0" smtClean="0"/>
              <a:t>W</a:t>
            </a:r>
            <a:r>
              <a:rPr lang="cs-CZ" baseline="30000" dirty="0" smtClean="0"/>
              <a:t>±</a:t>
            </a:r>
            <a:r>
              <a:rPr lang="cs-CZ" dirty="0" smtClean="0"/>
              <a:t> a </a:t>
            </a:r>
            <a:r>
              <a:rPr lang="cs-CZ" i="1" dirty="0" smtClean="0"/>
              <a:t>Z</a:t>
            </a:r>
            <a:r>
              <a:rPr lang="cs-CZ" baseline="30000" dirty="0" smtClean="0"/>
              <a:t>0</a:t>
            </a:r>
            <a:r>
              <a:rPr lang="en-US" dirty="0"/>
              <a:t> </a:t>
            </a:r>
            <a:r>
              <a:rPr lang="cs-CZ" dirty="0" smtClean="0"/>
              <a:t> experimenty UA1 a UA2</a:t>
            </a:r>
            <a:endParaRPr lang="en-US" dirty="0"/>
          </a:p>
          <a:p>
            <a:r>
              <a:rPr lang="en-US" dirty="0"/>
              <a:t>1989: </a:t>
            </a:r>
            <a:r>
              <a:rPr lang="cs-CZ" dirty="0" smtClean="0"/>
              <a:t>určení počtu „lehkých“ rodin na </a:t>
            </a:r>
            <a:r>
              <a:rPr lang="cs-CZ" dirty="0" err="1" smtClean="0"/>
              <a:t>LEPu</a:t>
            </a:r>
            <a:r>
              <a:rPr lang="cs-CZ" dirty="0" smtClean="0"/>
              <a:t> </a:t>
            </a:r>
          </a:p>
          <a:p>
            <a:r>
              <a:rPr lang="cs-CZ" dirty="0" smtClean="0"/>
              <a:t>1990: </a:t>
            </a:r>
            <a:r>
              <a:rPr lang="cs-CZ" dirty="0" err="1" smtClean="0"/>
              <a:t>World</a:t>
            </a:r>
            <a:r>
              <a:rPr lang="cs-CZ" dirty="0" smtClean="0"/>
              <a:t> </a:t>
            </a:r>
            <a:r>
              <a:rPr lang="cs-CZ" dirty="0" err="1" smtClean="0"/>
              <a:t>Wide</a:t>
            </a:r>
            <a:r>
              <a:rPr lang="cs-CZ" dirty="0" smtClean="0"/>
              <a:t> Web – </a:t>
            </a:r>
            <a:r>
              <a:rPr lang="cs-CZ" dirty="0" err="1" smtClean="0"/>
              <a:t>Tim</a:t>
            </a:r>
            <a:r>
              <a:rPr lang="cs-CZ" dirty="0" smtClean="0"/>
              <a:t> </a:t>
            </a:r>
            <a:r>
              <a:rPr lang="cs-CZ" dirty="0" err="1" smtClean="0"/>
              <a:t>Berners-Lee</a:t>
            </a:r>
            <a:endParaRPr lang="en-US" dirty="0"/>
          </a:p>
          <a:p>
            <a:r>
              <a:rPr lang="en-US" dirty="0"/>
              <a:t>1995: </a:t>
            </a:r>
            <a:r>
              <a:rPr lang="cs-CZ" dirty="0" smtClean="0"/>
              <a:t>vytvoření atomů </a:t>
            </a:r>
            <a:r>
              <a:rPr lang="cs-CZ" dirty="0" err="1" smtClean="0"/>
              <a:t>antivodíku</a:t>
            </a:r>
            <a:r>
              <a:rPr lang="cs-CZ" dirty="0" smtClean="0"/>
              <a:t>, experiment PS210</a:t>
            </a:r>
            <a:endParaRPr lang="en-US" dirty="0"/>
          </a:p>
          <a:p>
            <a:r>
              <a:rPr lang="en-US" dirty="0"/>
              <a:t>1999: </a:t>
            </a:r>
            <a:r>
              <a:rPr lang="cs-CZ" dirty="0" smtClean="0"/>
              <a:t>objev přímého CP narušení, experiment NA48</a:t>
            </a:r>
            <a:r>
              <a:rPr lang="en-US" dirty="0"/>
              <a:t> </a:t>
            </a:r>
          </a:p>
          <a:p>
            <a:r>
              <a:rPr lang="en-US" dirty="0"/>
              <a:t>2010: </a:t>
            </a:r>
            <a:r>
              <a:rPr lang="cs-CZ" dirty="0" smtClean="0"/>
              <a:t>izolace </a:t>
            </a:r>
            <a:r>
              <a:rPr lang="en-US" dirty="0" smtClean="0"/>
              <a:t>38 atom</a:t>
            </a:r>
            <a:r>
              <a:rPr lang="cs-CZ" dirty="0" smtClean="0"/>
              <a:t>ů </a:t>
            </a:r>
            <a:r>
              <a:rPr lang="cs-CZ" dirty="0" err="1" smtClean="0"/>
              <a:t>antivodíku</a:t>
            </a:r>
            <a:endParaRPr lang="en-US" dirty="0"/>
          </a:p>
          <a:p>
            <a:r>
              <a:rPr lang="en-US" dirty="0"/>
              <a:t>2011: </a:t>
            </a:r>
            <a:r>
              <a:rPr lang="cs-CZ" dirty="0" smtClean="0"/>
              <a:t>udržení </a:t>
            </a:r>
            <a:r>
              <a:rPr lang="cs-CZ" dirty="0" err="1" smtClean="0"/>
              <a:t>antivodíku</a:t>
            </a:r>
            <a:r>
              <a:rPr lang="cs-CZ" dirty="0" smtClean="0"/>
              <a:t> po dobu více než</a:t>
            </a:r>
            <a:r>
              <a:rPr lang="en-US" dirty="0" smtClean="0"/>
              <a:t> </a:t>
            </a:r>
            <a:r>
              <a:rPr lang="en-US" dirty="0"/>
              <a:t>15 </a:t>
            </a:r>
            <a:r>
              <a:rPr lang="cs-CZ" dirty="0" smtClean="0"/>
              <a:t>minut</a:t>
            </a:r>
          </a:p>
          <a:p>
            <a:endParaRPr lang="en-US" dirty="0"/>
          </a:p>
          <a:p>
            <a:r>
              <a:rPr lang="en-US" dirty="0" smtClean="0"/>
              <a:t>1984</a:t>
            </a:r>
            <a:r>
              <a:rPr lang="en-US" dirty="0"/>
              <a:t> </a:t>
            </a:r>
            <a:r>
              <a:rPr lang="cs-CZ" dirty="0" smtClean="0"/>
              <a:t>Carlo </a:t>
            </a:r>
            <a:r>
              <a:rPr lang="cs-CZ" dirty="0" err="1" smtClean="0"/>
              <a:t>Rubia</a:t>
            </a:r>
            <a:r>
              <a:rPr lang="cs-CZ" dirty="0" smtClean="0"/>
              <a:t> a Simon van der </a:t>
            </a:r>
            <a:r>
              <a:rPr lang="cs-CZ" dirty="0" err="1" smtClean="0"/>
              <a:t>Meer</a:t>
            </a:r>
            <a:r>
              <a:rPr lang="cs-CZ" dirty="0" smtClean="0"/>
              <a:t> získali Nobelovu cenu za postupy vedoucí k objevu intermediálních bozonů</a:t>
            </a:r>
            <a:r>
              <a:rPr lang="en-US" dirty="0" smtClean="0"/>
              <a:t> </a:t>
            </a:r>
            <a:endParaRPr lang="cs-CZ" dirty="0" smtClean="0"/>
          </a:p>
          <a:p>
            <a:r>
              <a:rPr lang="en-US" dirty="0" smtClean="0"/>
              <a:t>1992 </a:t>
            </a:r>
            <a:r>
              <a:rPr lang="cs-CZ" dirty="0" smtClean="0"/>
              <a:t>Georges </a:t>
            </a:r>
            <a:r>
              <a:rPr lang="cs-CZ" dirty="0" err="1" smtClean="0"/>
              <a:t>Charpak</a:t>
            </a:r>
            <a:r>
              <a:rPr lang="cs-CZ" dirty="0" smtClean="0"/>
              <a:t> získal Nobelovu cenu za vynález a vývoj detektorů částic, zejména </a:t>
            </a:r>
            <a:r>
              <a:rPr lang="cs-CZ" dirty="0" err="1" smtClean="0"/>
              <a:t>multiwire</a:t>
            </a:r>
            <a:r>
              <a:rPr lang="cs-CZ" dirty="0" smtClean="0"/>
              <a:t> </a:t>
            </a:r>
            <a:r>
              <a:rPr lang="cs-CZ" dirty="0" err="1" smtClean="0"/>
              <a:t>proportional</a:t>
            </a:r>
            <a:r>
              <a:rPr lang="cs-CZ" dirty="0" smtClean="0"/>
              <a:t> </a:t>
            </a:r>
            <a:r>
              <a:rPr lang="cs-CZ" dirty="0" err="1" smtClean="0"/>
              <a:t>chamber</a:t>
            </a:r>
            <a:endParaRPr lang="en-US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0075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16</a:t>
            </a:fld>
            <a:endParaRPr lang="cs-CZ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5654115" cy="375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62000" y="6021288"/>
            <a:ext cx="609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92D050"/>
                </a:solidFill>
              </a:rPr>
              <a:t>k.o</a:t>
            </a:r>
            <a:r>
              <a:rPr lang="cs-CZ" dirty="0" smtClean="0">
                <a:solidFill>
                  <a:srgbClr val="92D050"/>
                </a:solidFill>
              </a:rPr>
              <a:t>.: kdo je </a:t>
            </a:r>
            <a:r>
              <a:rPr lang="cs-CZ" dirty="0" err="1" smtClean="0">
                <a:solidFill>
                  <a:srgbClr val="92D050"/>
                </a:solidFill>
              </a:rPr>
              <a:t>Gargamelle</a:t>
            </a:r>
            <a:r>
              <a:rPr lang="cs-CZ" dirty="0" smtClean="0">
                <a:solidFill>
                  <a:srgbClr val="92D050"/>
                </a:solidFill>
              </a:rPr>
              <a:t>? A kdo </a:t>
            </a:r>
            <a:r>
              <a:rPr lang="cs-CZ" dirty="0" err="1" smtClean="0">
                <a:solidFill>
                  <a:srgbClr val="92D050"/>
                </a:solidFill>
              </a:rPr>
              <a:t>Gargamel</a:t>
            </a:r>
            <a:r>
              <a:rPr lang="cs-CZ" dirty="0" smtClean="0">
                <a:solidFill>
                  <a:srgbClr val="92D050"/>
                </a:solidFill>
              </a:rPr>
              <a:t>? A  </a:t>
            </a:r>
            <a:r>
              <a:rPr lang="cs-CZ" dirty="0" err="1" smtClean="0">
                <a:solidFill>
                  <a:srgbClr val="92D050"/>
                </a:solidFill>
              </a:rPr>
              <a:t>François</a:t>
            </a:r>
            <a:r>
              <a:rPr lang="cs-CZ" dirty="0" smtClean="0">
                <a:solidFill>
                  <a:srgbClr val="92D050"/>
                </a:solidFill>
              </a:rPr>
              <a:t> </a:t>
            </a:r>
            <a:r>
              <a:rPr lang="cs-CZ" dirty="0" err="1" smtClean="0">
                <a:solidFill>
                  <a:srgbClr val="92D050"/>
                </a:solidFill>
              </a:rPr>
              <a:t>Rabelais</a:t>
            </a:r>
            <a:r>
              <a:rPr lang="cs-CZ" dirty="0" smtClean="0">
                <a:solidFill>
                  <a:srgbClr val="92D050"/>
                </a:solidFill>
              </a:rPr>
              <a:t>?</a:t>
            </a:r>
            <a:endParaRPr lang="cs-CZ" dirty="0">
              <a:solidFill>
                <a:srgbClr val="92D05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6632"/>
            <a:ext cx="4608512" cy="303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02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43010" name="Picture 2" descr="File:Gargamel and Azrael from the Smurf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836712"/>
            <a:ext cx="350374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27584" y="5423524"/>
            <a:ext cx="699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mohl by to být i </a:t>
            </a:r>
            <a:r>
              <a:rPr lang="cs-CZ" dirty="0" err="1" smtClean="0"/>
              <a:t>Gargamel</a:t>
            </a:r>
            <a:r>
              <a:rPr lang="cs-CZ" dirty="0" smtClean="0"/>
              <a:t>… ten taky hledal a chytal malé modré šmudly…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00783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46856" y="2060848"/>
            <a:ext cx="8229600" cy="1066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>
                <a:solidFill>
                  <a:srgbClr val="006600"/>
                </a:solidFill>
              </a:rPr>
              <a:t>LHC</a:t>
            </a:r>
          </a:p>
          <a:p>
            <a:r>
              <a:rPr lang="cs-CZ" sz="3200" dirty="0" err="1" smtClean="0">
                <a:solidFill>
                  <a:srgbClr val="006600"/>
                </a:solidFill>
              </a:rPr>
              <a:t>the</a:t>
            </a:r>
            <a:r>
              <a:rPr lang="cs-CZ" sz="3200" dirty="0" smtClean="0">
                <a:solidFill>
                  <a:srgbClr val="006600"/>
                </a:solidFill>
              </a:rPr>
              <a:t> Lord </a:t>
            </a:r>
            <a:r>
              <a:rPr lang="cs-CZ" sz="3200" dirty="0" err="1" smtClean="0">
                <a:solidFill>
                  <a:srgbClr val="006600"/>
                </a:solidFill>
              </a:rPr>
              <a:t>of</a:t>
            </a:r>
            <a:r>
              <a:rPr lang="cs-CZ" sz="3200" dirty="0" smtClean="0">
                <a:solidFill>
                  <a:srgbClr val="006600"/>
                </a:solidFill>
              </a:rPr>
              <a:t> </a:t>
            </a:r>
            <a:r>
              <a:rPr lang="cs-CZ" sz="3200" dirty="0" err="1" smtClean="0">
                <a:solidFill>
                  <a:srgbClr val="006600"/>
                </a:solidFill>
              </a:rPr>
              <a:t>the</a:t>
            </a:r>
            <a:r>
              <a:rPr lang="cs-CZ" sz="3200" dirty="0" smtClean="0">
                <a:solidFill>
                  <a:srgbClr val="006600"/>
                </a:solidFill>
              </a:rPr>
              <a:t> </a:t>
            </a:r>
            <a:r>
              <a:rPr lang="cs-CZ" sz="3200" dirty="0" err="1" smtClean="0">
                <a:solidFill>
                  <a:srgbClr val="006600"/>
                </a:solidFill>
              </a:rPr>
              <a:t>rings</a:t>
            </a:r>
            <a:endParaRPr lang="cs-CZ" sz="32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1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006600"/>
                </a:solidFill>
              </a:rPr>
              <a:t>abychom mohli srážet potřebujeme urychlovač…</a:t>
            </a:r>
            <a:endParaRPr lang="cs-CZ" sz="4000" dirty="0">
              <a:solidFill>
                <a:srgbClr val="0066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27650" name="Picture 2" descr="File:Cern-accelerator-complex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392" y="1346794"/>
            <a:ext cx="7620000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1067" y="806829"/>
            <a:ext cx="3155429" cy="110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622071" y="1844824"/>
            <a:ext cx="1486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rgbClr val="C00000"/>
                </a:solidFill>
              </a:rPr>
              <a:t>max. faktor 20</a:t>
            </a:r>
          </a:p>
          <a:p>
            <a:r>
              <a:rPr lang="cs-CZ" sz="1600" dirty="0" err="1" smtClean="0">
                <a:solidFill>
                  <a:srgbClr val="C00000"/>
                </a:solidFill>
              </a:rPr>
              <a:t>due</a:t>
            </a:r>
            <a:r>
              <a:rPr lang="cs-CZ" sz="1600" dirty="0" smtClean="0">
                <a:solidFill>
                  <a:srgbClr val="C00000"/>
                </a:solidFill>
              </a:rPr>
              <a:t> to </a:t>
            </a:r>
            <a:r>
              <a:rPr lang="cs-CZ" sz="1600" dirty="0" err="1" smtClean="0">
                <a:solidFill>
                  <a:srgbClr val="C00000"/>
                </a:solidFill>
              </a:rPr>
              <a:t>magnets</a:t>
            </a:r>
            <a:endParaRPr lang="cs-CZ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73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 smtClean="0">
                <a:solidFill>
                  <a:srgbClr val="006600"/>
                </a:solidFill>
              </a:rPr>
              <a:t>o co mi jde</a:t>
            </a:r>
            <a:r>
              <a:rPr lang="cs-CZ" sz="2800" dirty="0" smtClean="0"/>
              <a:t>  </a:t>
            </a:r>
            <a:endParaRPr lang="cs-CZ" sz="2800" dirty="0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446856" y="2060848"/>
            <a:ext cx="8229600" cy="309634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006600"/>
                </a:solidFill>
              </a:rPr>
              <a:t>ukázat vám, že ti lidé, kteří v životě prokazatelně přispěli rozvoji lidstva a lidství, tedy ti, kteří neparazitovali na společnosti a vytvářeli skutečné hodnoty, viděli smysl v investování do vědy a chápali nutnost spolupráce bez hranic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cs-CZ" sz="2000" dirty="0">
              <a:solidFill>
                <a:srgbClr val="0066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006600"/>
                </a:solidFill>
              </a:rPr>
              <a:t>přiblížit vám, co je to CERN, čím se zabývá a proč je výjimečný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cs-CZ" sz="2000" dirty="0">
              <a:solidFill>
                <a:srgbClr val="0066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cs-CZ" sz="3200" dirty="0" smtClean="0"/>
          </a:p>
          <a:p>
            <a:pPr marL="457200" indent="-457200" algn="l">
              <a:buFont typeface="Arial" pitchFamily="34" charset="0"/>
              <a:buChar char="•"/>
            </a:pPr>
            <a:endParaRPr lang="cs-CZ" sz="3200" dirty="0"/>
          </a:p>
          <a:p>
            <a:pPr marL="457200" indent="-457200" algn="l">
              <a:buFont typeface="Arial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23705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7" name="Picture 1028" descr="C:\Documents and Settings\vite\Desktop\new talk experiments\Atlas excav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116" y="404664"/>
            <a:ext cx="8371348" cy="576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4659"/>
            <a:ext cx="7992888" cy="532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99592" y="1196752"/>
            <a:ext cx="147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dipól frčí dolů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447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atlas.ch/photos/atlas_photos/selected-photos/lhc/0510028_02-A4-at-144-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92896"/>
            <a:ext cx="5738841" cy="37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446856" y="188640"/>
            <a:ext cx="8229600" cy="706090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006600"/>
                </a:solidFill>
              </a:rPr>
              <a:t>a finálně</a:t>
            </a:r>
            <a:endParaRPr lang="cs-CZ" sz="2800" dirty="0">
              <a:solidFill>
                <a:srgbClr val="006600"/>
              </a:solidFill>
            </a:endParaRPr>
          </a:p>
        </p:txBody>
      </p:sp>
      <p:pic>
        <p:nvPicPr>
          <p:cNvPr id="9" name="Picture 10" descr="LHCtunnel2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967527" cy="27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710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1475656" y="323945"/>
            <a:ext cx="5648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2800" dirty="0" smtClean="0">
                <a:solidFill>
                  <a:srgbClr val="006600"/>
                </a:solidFill>
              </a:rPr>
              <a:t>tak urychlovač máme, jdeme srážet… 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10" name="Picture 9" descr="MolekulaVod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0927"/>
            <a:ext cx="2016398" cy="174351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 descr="https://cac07science.wikispaces.com/file/view/atom.jpg/32645403/at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9526" y="1074881"/>
            <a:ext cx="2354119" cy="235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5436096" y="1484784"/>
            <a:ext cx="7964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elektron</a:t>
            </a:r>
            <a:endParaRPr lang="cs-CZ" sz="14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6269849" y="1978793"/>
            <a:ext cx="68179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proton</a:t>
            </a:r>
            <a:endParaRPr lang="cs-CZ" sz="1400" dirty="0"/>
          </a:p>
        </p:txBody>
      </p:sp>
      <p:cxnSp>
        <p:nvCxnSpPr>
          <p:cNvPr id="23" name="Přímá spojnice se šipkou 22"/>
          <p:cNvCxnSpPr/>
          <p:nvPr/>
        </p:nvCxnSpPr>
        <p:spPr>
          <a:xfrm flipV="1">
            <a:off x="3347864" y="1196752"/>
            <a:ext cx="2304256" cy="10551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>
            <a:off x="3347864" y="2852936"/>
            <a:ext cx="230425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2" name="Picture 12" descr="http://upload.wikimedia.org/wikipedia/commons/thumb/9/92/Quark_structure_proton.svg/250px-Quark_structure_proto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8433" y="3933056"/>
            <a:ext cx="1898875" cy="18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Přímá spojnice se šipkou 29"/>
          <p:cNvCxnSpPr/>
          <p:nvPr/>
        </p:nvCxnSpPr>
        <p:spPr>
          <a:xfrm flipH="1">
            <a:off x="2123728" y="2132682"/>
            <a:ext cx="3960440" cy="20884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H="1">
            <a:off x="3059832" y="2348880"/>
            <a:ext cx="3172701" cy="3168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4" name="Picture 14" descr="http://www.visionsofthecosmos.co.uk/Proton_Inner%20Struc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73347"/>
            <a:ext cx="1687901" cy="168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5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24</a:t>
            </a:fld>
            <a:endParaRPr lang="cs-CZ" dirty="0"/>
          </a:p>
        </p:txBody>
      </p:sp>
      <p:pic>
        <p:nvPicPr>
          <p:cNvPr id="7" name="Picture 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36" t="11264" r="23904" b="45053"/>
          <a:stretch>
            <a:fillRect/>
          </a:stretch>
        </p:blipFill>
        <p:spPr bwMode="auto">
          <a:xfrm>
            <a:off x="2422706" y="692695"/>
            <a:ext cx="4237526" cy="435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99">
                    <a:alpha val="6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19301606"/>
              </p:ext>
            </p:extLst>
          </p:nvPr>
        </p:nvGraphicFramePr>
        <p:xfrm>
          <a:off x="1783728" y="5277315"/>
          <a:ext cx="5668591" cy="671965"/>
        </p:xfrm>
        <a:graphic>
          <a:graphicData uri="http://schemas.openxmlformats.org/presentationml/2006/ole">
            <p:oleObj spid="_x0000_s44047" name="Rovnice" r:id="rId4" imgW="3174840" imgH="380880" progId="Equation.3">
              <p:embed/>
            </p:oleObj>
          </a:graphicData>
        </a:graphic>
      </p:graphicFrame>
      <p:sp>
        <p:nvSpPr>
          <p:cNvPr id="9" name="Obdélník 8"/>
          <p:cNvSpPr/>
          <p:nvPr/>
        </p:nvSpPr>
        <p:spPr>
          <a:xfrm>
            <a:off x="2563277" y="323945"/>
            <a:ext cx="4096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2800" dirty="0" smtClean="0">
                <a:solidFill>
                  <a:srgbClr val="006600"/>
                </a:solidFill>
              </a:rPr>
              <a:t>proton – protonové srážky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40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2920228" y="2780928"/>
            <a:ext cx="3379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2800" dirty="0" smtClean="0">
                <a:solidFill>
                  <a:srgbClr val="006600"/>
                </a:solidFill>
              </a:rPr>
              <a:t>tak jsme částice srazili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36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26</a:t>
            </a:fld>
            <a:endParaRPr lang="cs-CZ"/>
          </a:p>
        </p:txBody>
      </p:sp>
      <p:pic>
        <p:nvPicPr>
          <p:cNvPr id="45060" name="Picture 4" descr="http://newscenter.lbl.gov/wp-content/uploads/090324_ALICE-hir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353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46082" name="Picture 2" descr="http://images.iop.org/objects/phw/news/14/2/6/higg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091436" cy="52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11560" y="395372"/>
            <a:ext cx="590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ano… to nebyla srážka dvou protonů, ale dvou jader olova  </a:t>
            </a:r>
            <a:r>
              <a:rPr lang="cs-CZ" dirty="0" smtClean="0">
                <a:solidFill>
                  <a:srgbClr val="002060"/>
                </a:solidFill>
                <a:sym typeface="Wingdings" pitchFamily="2" charset="2"/>
              </a:rPr>
              <a:t>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26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971600" y="2780928"/>
            <a:ext cx="720107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sz="2800" dirty="0" smtClean="0">
                <a:solidFill>
                  <a:srgbClr val="006600"/>
                </a:solidFill>
              </a:rPr>
              <a:t>a… nyní potřebujeme detekovat produkty srážek</a:t>
            </a:r>
          </a:p>
          <a:p>
            <a:pPr>
              <a:buFont typeface="Wingdings" pitchFamily="2" charset="2"/>
              <a:buNone/>
            </a:pPr>
            <a:endParaRPr lang="cs-CZ" sz="2800" dirty="0">
              <a:solidFill>
                <a:srgbClr val="006600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cs-CZ" sz="2800" dirty="0" smtClean="0">
                <a:solidFill>
                  <a:srgbClr val="006600"/>
                </a:solidFill>
              </a:rPr>
              <a:t>potřebujeme detektory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2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29</a:t>
            </a:fld>
            <a:endParaRPr lang="cs-CZ"/>
          </a:p>
        </p:txBody>
      </p:sp>
      <p:pic>
        <p:nvPicPr>
          <p:cNvPr id="5" name="Picture 7" descr="200807311042_LH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459432"/>
            <a:ext cx="9144000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174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634082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006600"/>
                </a:solidFill>
              </a:rPr>
              <a:t>návrh společné laboratoře částicové fyziky</a:t>
            </a:r>
            <a:r>
              <a:rPr lang="cs-CZ" sz="2800" dirty="0" smtClean="0"/>
              <a:t> 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63277"/>
            <a:ext cx="8352928" cy="4525963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francouzský fyzik </a:t>
            </a:r>
            <a:r>
              <a:rPr lang="en-US" dirty="0" smtClean="0">
                <a:solidFill>
                  <a:srgbClr val="002060"/>
                </a:solidFill>
              </a:rPr>
              <a:t>Louis </a:t>
            </a:r>
            <a:r>
              <a:rPr lang="en-US" dirty="0">
                <a:solidFill>
                  <a:srgbClr val="002060"/>
                </a:solidFill>
              </a:rPr>
              <a:t>de Broglie </a:t>
            </a:r>
            <a:r>
              <a:rPr lang="cs-CZ" dirty="0" smtClean="0">
                <a:solidFill>
                  <a:srgbClr val="002060"/>
                </a:solidFill>
              </a:rPr>
              <a:t>podal oficiální návrh na zřízení Evropské laboratoře na Evropské Kulturní Konferenci v Lausanne v roce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1949. </a:t>
            </a:r>
            <a:r>
              <a:rPr lang="cs-CZ" dirty="0" smtClean="0">
                <a:solidFill>
                  <a:srgbClr val="002060"/>
                </a:solidFill>
              </a:rPr>
              <a:t/>
            </a:r>
            <a:br>
              <a:rPr lang="cs-CZ" dirty="0" smtClean="0">
                <a:solidFill>
                  <a:srgbClr val="002060"/>
                </a:solidFill>
              </a:rPr>
            </a:br>
            <a:r>
              <a:rPr lang="cs-CZ" dirty="0" smtClean="0">
                <a:solidFill>
                  <a:srgbClr val="00B0F0"/>
                </a:solidFill>
              </a:rPr>
              <a:t>(</a:t>
            </a:r>
            <a:r>
              <a:rPr lang="cs-CZ" dirty="0" err="1" smtClean="0">
                <a:solidFill>
                  <a:srgbClr val="00B0F0"/>
                </a:solidFill>
              </a:rPr>
              <a:t>k.o</a:t>
            </a:r>
            <a:r>
              <a:rPr lang="cs-CZ" dirty="0" smtClean="0">
                <a:solidFill>
                  <a:srgbClr val="00B0F0"/>
                </a:solidFill>
              </a:rPr>
              <a:t>.: kdo to byl de </a:t>
            </a:r>
            <a:r>
              <a:rPr lang="cs-CZ" dirty="0" err="1" smtClean="0">
                <a:solidFill>
                  <a:srgbClr val="00B0F0"/>
                </a:solidFill>
              </a:rPr>
              <a:t>Broglie</a:t>
            </a:r>
            <a:r>
              <a:rPr lang="en-US" dirty="0" smtClean="0">
                <a:solidFill>
                  <a:srgbClr val="00B0F0"/>
                </a:solidFill>
              </a:rPr>
              <a:t>?</a:t>
            </a:r>
            <a:r>
              <a:rPr lang="cs-CZ" dirty="0" smtClean="0">
                <a:solidFill>
                  <a:srgbClr val="00B0F0"/>
                </a:solidFill>
              </a:rPr>
              <a:t>)</a:t>
            </a:r>
          </a:p>
          <a:p>
            <a:endParaRPr lang="cs-CZ" dirty="0" smtClean="0">
              <a:solidFill>
                <a:srgbClr val="92D05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d</a:t>
            </a:r>
            <a:r>
              <a:rPr lang="cs-CZ" dirty="0" smtClean="0">
                <a:solidFill>
                  <a:srgbClr val="002060"/>
                </a:solidFill>
              </a:rPr>
              <a:t>alší podnět přišel na 5. konferenci UNESCO</a:t>
            </a:r>
            <a:r>
              <a:rPr lang="en-US" dirty="0" smtClean="0">
                <a:solidFill>
                  <a:srgbClr val="002060"/>
                </a:solidFill>
              </a:rPr>
              <a:t> General Conference</a:t>
            </a:r>
            <a:r>
              <a:rPr lang="cs-CZ" dirty="0" smtClean="0">
                <a:solidFill>
                  <a:srgbClr val="002060"/>
                </a:solidFill>
              </a:rPr>
              <a:t> ve Florencii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v červnu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1950, </a:t>
            </a:r>
            <a:r>
              <a:rPr lang="cs-CZ" dirty="0" smtClean="0">
                <a:solidFill>
                  <a:srgbClr val="002060"/>
                </a:solidFill>
              </a:rPr>
              <a:t>kde americký nositel Nobelovy ceny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Isidor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Rabi </a:t>
            </a:r>
            <a:r>
              <a:rPr lang="cs-CZ" dirty="0" smtClean="0">
                <a:solidFill>
                  <a:srgbClr val="002060"/>
                </a:solidFill>
              </a:rPr>
              <a:t>navrhl resoluci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UNESCO </a:t>
            </a:r>
            <a:r>
              <a:rPr lang="cs-CZ" dirty="0" smtClean="0">
                <a:solidFill>
                  <a:srgbClr val="002060"/>
                </a:solidFill>
              </a:rPr>
              <a:t>vyzývající </a:t>
            </a:r>
            <a:r>
              <a:rPr lang="en-US" dirty="0" smtClean="0">
                <a:solidFill>
                  <a:srgbClr val="002060"/>
                </a:solidFill>
              </a:rPr>
              <a:t>„</a:t>
            </a:r>
            <a:r>
              <a:rPr lang="cs-CZ" dirty="0" smtClean="0">
                <a:solidFill>
                  <a:srgbClr val="002060"/>
                </a:solidFill>
              </a:rPr>
              <a:t>to </a:t>
            </a:r>
            <a:r>
              <a:rPr lang="en-US" dirty="0" smtClean="0">
                <a:solidFill>
                  <a:srgbClr val="002060"/>
                </a:solidFill>
              </a:rPr>
              <a:t>assist </a:t>
            </a:r>
            <a:r>
              <a:rPr lang="en-US" dirty="0">
                <a:solidFill>
                  <a:srgbClr val="002060"/>
                </a:solidFill>
              </a:rPr>
              <a:t>and encourage the formation of regional research laboratories in order to increase international scientific collaboration</a:t>
            </a:r>
            <a:r>
              <a:rPr lang="en-US" dirty="0" smtClean="0">
                <a:solidFill>
                  <a:srgbClr val="002060"/>
                </a:solidFill>
              </a:rPr>
              <a:t>…„</a:t>
            </a:r>
            <a:endParaRPr lang="cs-CZ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cs-CZ" dirty="0" smtClean="0">
              <a:solidFill>
                <a:srgbClr val="002060"/>
              </a:solidFill>
            </a:endParaRPr>
          </a:p>
          <a:p>
            <a:r>
              <a:rPr lang="cs-CZ" dirty="0" smtClean="0">
                <a:solidFill>
                  <a:srgbClr val="002060"/>
                </a:solidFill>
              </a:rPr>
              <a:t>na mezivládní schůzce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UNESCO </a:t>
            </a:r>
            <a:r>
              <a:rPr lang="cs-CZ" dirty="0" smtClean="0">
                <a:solidFill>
                  <a:srgbClr val="002060"/>
                </a:solidFill>
              </a:rPr>
              <a:t>v </a:t>
            </a:r>
            <a:r>
              <a:rPr lang="en-US" dirty="0" smtClean="0">
                <a:solidFill>
                  <a:srgbClr val="002060"/>
                </a:solidFill>
              </a:rPr>
              <a:t>Pa</a:t>
            </a:r>
            <a:r>
              <a:rPr lang="cs-CZ" dirty="0" err="1" smtClean="0">
                <a:solidFill>
                  <a:srgbClr val="002060"/>
                </a:solidFill>
              </a:rPr>
              <a:t>říži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v prosinci</a:t>
            </a:r>
            <a:r>
              <a:rPr lang="en-US" dirty="0" smtClean="0">
                <a:solidFill>
                  <a:srgbClr val="002060"/>
                </a:solidFill>
              </a:rPr>
              <a:t> 1951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byla přijata první rezoluce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týkající se založení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European Council for Nuclear </a:t>
            </a:r>
            <a:r>
              <a:rPr lang="en-US" dirty="0" smtClean="0">
                <a:solidFill>
                  <a:srgbClr val="00B050"/>
                </a:solidFill>
              </a:rPr>
              <a:t>Research</a:t>
            </a:r>
            <a:r>
              <a:rPr lang="en-US" dirty="0" smtClean="0">
                <a:solidFill>
                  <a:srgbClr val="002060"/>
                </a:solidFill>
              </a:rPr>
              <a:t>. </a:t>
            </a:r>
            <a:r>
              <a:rPr lang="cs-CZ" dirty="0" smtClean="0">
                <a:solidFill>
                  <a:srgbClr val="002060"/>
                </a:solidFill>
              </a:rPr>
              <a:t>O dva měsíce později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podepsalo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11 </a:t>
            </a:r>
            <a:r>
              <a:rPr lang="cs-CZ" dirty="0" smtClean="0">
                <a:solidFill>
                  <a:srgbClr val="002060"/>
                </a:solidFill>
              </a:rPr>
              <a:t>zemí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souhlas se založením dočasné rady </a:t>
            </a:r>
            <a:r>
              <a:rPr lang="cs-CZ" dirty="0" err="1" smtClean="0">
                <a:solidFill>
                  <a:srgbClr val="002060"/>
                </a:solidFill>
              </a:rPr>
              <a:t>CERNu</a:t>
            </a:r>
            <a:r>
              <a:rPr lang="cs-CZ" dirty="0" smtClean="0">
                <a:solidFill>
                  <a:srgbClr val="002060"/>
                </a:solidFill>
              </a:rPr>
              <a:t>. Na 3. zasedání dočasné rady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v říjnu</a:t>
            </a:r>
            <a:r>
              <a:rPr lang="en-US" dirty="0" smtClean="0">
                <a:solidFill>
                  <a:srgbClr val="002060"/>
                </a:solidFill>
              </a:rPr>
              <a:t>  1952</a:t>
            </a:r>
            <a:r>
              <a:rPr lang="cs-CZ" dirty="0" smtClean="0">
                <a:solidFill>
                  <a:srgbClr val="002060"/>
                </a:solidFill>
              </a:rPr>
              <a:t> byla vybrána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>
                <a:solidFill>
                  <a:srgbClr val="002060"/>
                </a:solidFill>
              </a:rPr>
              <a:t>Ž</a:t>
            </a:r>
            <a:r>
              <a:rPr lang="cs-CZ" dirty="0" smtClean="0">
                <a:solidFill>
                  <a:srgbClr val="002060"/>
                </a:solidFill>
              </a:rPr>
              <a:t>eneva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jako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místo pro budoucí laboratoř</a:t>
            </a:r>
            <a:r>
              <a:rPr lang="cs-CZ" dirty="0">
                <a:solidFill>
                  <a:srgbClr val="002060"/>
                </a:solidFill>
              </a:rPr>
              <a:t>.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Tento výběr byl později ratifikován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referendem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organizovaným Ženevským kantonem v červnu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1953.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55172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92D050"/>
                </a:solidFill>
              </a:rPr>
              <a:t>European Council for Nuclear Research</a:t>
            </a:r>
            <a:r>
              <a:rPr lang="cs-CZ" sz="1600" dirty="0" smtClean="0">
                <a:solidFill>
                  <a:srgbClr val="92D050"/>
                </a:solidFill>
              </a:rPr>
              <a:t> </a:t>
            </a:r>
            <a:r>
              <a:rPr lang="cs-CZ" dirty="0" smtClean="0"/>
              <a:t>= </a:t>
            </a:r>
            <a:r>
              <a:rPr lang="fr-FR" sz="2800" dirty="0" smtClean="0">
                <a:solidFill>
                  <a:srgbClr val="C00000"/>
                </a:solidFill>
              </a:rPr>
              <a:t>C</a:t>
            </a:r>
            <a:r>
              <a:rPr lang="fr-FR" dirty="0" smtClean="0">
                <a:solidFill>
                  <a:srgbClr val="C00000"/>
                </a:solidFill>
              </a:rPr>
              <a:t>onseil </a:t>
            </a:r>
            <a:r>
              <a:rPr lang="fr-FR" sz="2800" dirty="0" smtClean="0">
                <a:solidFill>
                  <a:srgbClr val="C00000"/>
                </a:solidFill>
              </a:rPr>
              <a:t>E</a:t>
            </a:r>
            <a:r>
              <a:rPr lang="fr-FR" dirty="0" smtClean="0">
                <a:solidFill>
                  <a:srgbClr val="C00000"/>
                </a:solidFill>
              </a:rPr>
              <a:t>uropéen pour la </a:t>
            </a:r>
            <a:r>
              <a:rPr lang="fr-FR" sz="2800" dirty="0" smtClean="0">
                <a:solidFill>
                  <a:srgbClr val="C00000"/>
                </a:solidFill>
              </a:rPr>
              <a:t>R</a:t>
            </a:r>
            <a:r>
              <a:rPr lang="fr-FR" dirty="0" smtClean="0">
                <a:solidFill>
                  <a:srgbClr val="C00000"/>
                </a:solidFill>
              </a:rPr>
              <a:t>echerche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fr-FR" sz="2800" dirty="0" smtClean="0">
                <a:solidFill>
                  <a:srgbClr val="C00000"/>
                </a:solidFill>
              </a:rPr>
              <a:t>N</a:t>
            </a:r>
            <a:r>
              <a:rPr lang="fr-FR" dirty="0" smtClean="0">
                <a:solidFill>
                  <a:srgbClr val="C00000"/>
                </a:solidFill>
              </a:rPr>
              <a:t>ucléaire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10293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de-CH"/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466E0-9082-49A6-8078-8C81812B1D51}" type="slidenum">
              <a:rPr lang="de-CH"/>
              <a:pPr/>
              <a:t>30</a:t>
            </a:fld>
            <a:endParaRPr lang="de-CH"/>
          </a:p>
        </p:txBody>
      </p:sp>
      <p:pic>
        <p:nvPicPr>
          <p:cNvPr id="505858" name="Picture 2" descr="Poin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5526309" y="0"/>
            <a:ext cx="37982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2000" dirty="0" smtClean="0">
                <a:solidFill>
                  <a:schemeClr val="tx2"/>
                </a:solidFill>
              </a:rPr>
              <a:t>letecký pohled na Point-1 (ATLAS)</a:t>
            </a:r>
            <a:endParaRPr lang="cs-CZ" sz="2000" dirty="0">
              <a:solidFill>
                <a:schemeClr val="tx2"/>
              </a:solidFill>
            </a:endParaRPr>
          </a:p>
        </p:txBody>
      </p:sp>
      <p:pic>
        <p:nvPicPr>
          <p:cNvPr id="505860" name="Picture 4" descr="40-caver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0055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5861" name="Picture 5" descr="atlas_underground_joao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8763" y="4003675"/>
            <a:ext cx="3805237" cy="28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187624" y="6356350"/>
            <a:ext cx="6696744" cy="365125"/>
          </a:xfrm>
        </p:spPr>
        <p:txBody>
          <a:bodyPr/>
          <a:lstStyle/>
          <a:p>
            <a:r>
              <a:rPr lang="en-US" smtClean="0">
                <a:solidFill>
                  <a:srgbClr val="92D050"/>
                </a:solidFill>
              </a:rPr>
              <a:t>Tomáš Sýkora: CERN - laboratoř (nejen) mikrosvěta</a:t>
            </a:r>
            <a:endParaRPr lang="de-CH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352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5" name="Picture 6" descr="d24_0034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7013" y="0"/>
            <a:ext cx="51435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519-28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6600" cy="6858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51520" y="63813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2003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855166" y="63676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2004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22032" y="322818"/>
            <a:ext cx="90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stavíme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68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32</a:t>
            </a:fld>
            <a:endParaRPr lang="cs-CZ"/>
          </a:p>
        </p:txBody>
      </p:sp>
      <p:pic>
        <p:nvPicPr>
          <p:cNvPr id="49154" name="Picture 2" descr="http://www.bluesci.org/wordpress/wp-content/uploads/2011/09/LH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5457"/>
            <a:ext cx="9180512" cy="594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51520" y="6021288"/>
            <a:ext cx="1246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a stavíme…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5" name="Ovál 4"/>
          <p:cNvSpPr/>
          <p:nvPr/>
        </p:nvSpPr>
        <p:spPr>
          <a:xfrm>
            <a:off x="4283968" y="4293096"/>
            <a:ext cx="360040" cy="9361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4037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874440" cy="365125"/>
          </a:xfrm>
        </p:spPr>
        <p:txBody>
          <a:bodyPr/>
          <a:lstStyle/>
          <a:p>
            <a:r>
              <a:rPr lang="cs-CZ" smtClean="0"/>
              <a:t>27.1.2012</a:t>
            </a:r>
            <a:endParaRPr lang="de-CH" dirty="0"/>
          </a:p>
        </p:txBody>
      </p:sp>
      <p:sp>
        <p:nvSpPr>
          <p:cNvPr id="1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187624" y="6520259"/>
            <a:ext cx="6768752" cy="365125"/>
          </a:xfrm>
        </p:spPr>
        <p:txBody>
          <a:bodyPr/>
          <a:lstStyle/>
          <a:p>
            <a:r>
              <a:rPr lang="en-US" smtClean="0"/>
              <a:t>Tomáš Sýkora: CERN - laboratoř (nejen) mikrosvěta</a:t>
            </a:r>
            <a:endParaRPr lang="de-CH" dirty="0"/>
          </a:p>
        </p:txBody>
      </p:sp>
      <p:sp>
        <p:nvSpPr>
          <p:cNvPr id="1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316416" y="6520259"/>
            <a:ext cx="370384" cy="365125"/>
          </a:xfrm>
        </p:spPr>
        <p:txBody>
          <a:bodyPr/>
          <a:lstStyle/>
          <a:p>
            <a:fld id="{B992E9F6-F19B-428F-B861-7AB58A15DED4}" type="slidenum">
              <a:rPr lang="de-CH"/>
              <a:pPr/>
              <a:t>33</a:t>
            </a:fld>
            <a:endParaRPr lang="de-CH" dirty="0"/>
          </a:p>
        </p:txBody>
      </p:sp>
      <p:pic>
        <p:nvPicPr>
          <p:cNvPr id="502849" name="Picture 6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0062" y="900113"/>
            <a:ext cx="8065347" cy="555322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2850" name="Rectangle 66"/>
          <p:cNvSpPr>
            <a:spLocks noGrp="1" noChangeArrowheads="1"/>
          </p:cNvSpPr>
          <p:nvPr>
            <p:ph type="title"/>
          </p:nvPr>
        </p:nvSpPr>
        <p:spPr>
          <a:xfrm>
            <a:off x="688975" y="143421"/>
            <a:ext cx="7688263" cy="549275"/>
          </a:xfrm>
          <a:noFill/>
          <a:ln/>
        </p:spPr>
        <p:txBody>
          <a:bodyPr anchor="b">
            <a:noAutofit/>
          </a:bodyPr>
          <a:lstStyle/>
          <a:p>
            <a:r>
              <a:rPr lang="cs-CZ" sz="2800" dirty="0" smtClean="0">
                <a:solidFill>
                  <a:srgbClr val="008000"/>
                </a:solidFill>
              </a:rPr>
              <a:t>detektor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ATLAS </a:t>
            </a:r>
          </a:p>
        </p:txBody>
      </p:sp>
      <p:sp>
        <p:nvSpPr>
          <p:cNvPr id="502910" name="Text Box 126"/>
          <p:cNvSpPr txBox="1">
            <a:spLocks noChangeArrowheads="1"/>
          </p:cNvSpPr>
          <p:nvPr/>
        </p:nvSpPr>
        <p:spPr bwMode="auto">
          <a:xfrm>
            <a:off x="7164288" y="116632"/>
            <a:ext cx="1837234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600" dirty="0" smtClean="0">
                <a:solidFill>
                  <a:srgbClr val="0070C0"/>
                </a:solidFill>
              </a:rPr>
              <a:t>délka</a:t>
            </a:r>
            <a:r>
              <a:rPr lang="en-US" sz="1600" dirty="0" smtClean="0">
                <a:solidFill>
                  <a:srgbClr val="0070C0"/>
                </a:solidFill>
              </a:rPr>
              <a:t>  </a:t>
            </a:r>
            <a:r>
              <a:rPr lang="en-US" sz="1600" dirty="0">
                <a:solidFill>
                  <a:srgbClr val="0070C0"/>
                </a:solidFill>
              </a:rPr>
              <a:t>: ~45 m </a:t>
            </a:r>
          </a:p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600" dirty="0" smtClean="0">
                <a:solidFill>
                  <a:srgbClr val="0070C0"/>
                </a:solidFill>
              </a:rPr>
              <a:t>poloměr</a:t>
            </a:r>
            <a:r>
              <a:rPr lang="en-US" sz="1600" dirty="0" smtClean="0">
                <a:solidFill>
                  <a:srgbClr val="0070C0"/>
                </a:solidFill>
              </a:rPr>
              <a:t>  </a:t>
            </a:r>
            <a:r>
              <a:rPr lang="en-US" sz="1600" dirty="0">
                <a:solidFill>
                  <a:srgbClr val="0070C0"/>
                </a:solidFill>
              </a:rPr>
              <a:t>: ~12 m </a:t>
            </a:r>
          </a:p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600" dirty="0" smtClean="0">
                <a:solidFill>
                  <a:srgbClr val="0070C0"/>
                </a:solidFill>
              </a:rPr>
              <a:t>váha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: ~ 7000 tons</a:t>
            </a:r>
          </a:p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1600" dirty="0" smtClean="0">
                <a:solidFill>
                  <a:srgbClr val="0070C0"/>
                </a:solidFill>
              </a:rPr>
              <a:t>počet kanálů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: ~ 10</a:t>
            </a:r>
            <a:r>
              <a:rPr lang="en-US" sz="1600" baseline="30000" dirty="0">
                <a:solidFill>
                  <a:srgbClr val="0070C0"/>
                </a:solidFill>
              </a:rPr>
              <a:t>8</a:t>
            </a:r>
          </a:p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600" dirty="0">
                <a:solidFill>
                  <a:srgbClr val="0070C0"/>
                </a:solidFill>
              </a:rPr>
              <a:t>~ 3000 km </a:t>
            </a:r>
            <a:r>
              <a:rPr lang="cs-CZ" sz="1600" dirty="0" smtClean="0">
                <a:solidFill>
                  <a:srgbClr val="0070C0"/>
                </a:solidFill>
              </a:rPr>
              <a:t>kabeláže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34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34</a:t>
            </a:fld>
            <a:endParaRPr lang="cs-CZ" dirty="0"/>
          </a:p>
        </p:txBody>
      </p:sp>
      <p:pic>
        <p:nvPicPr>
          <p:cNvPr id="8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33" y="476672"/>
            <a:ext cx="4799807" cy="287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4588"/>
            <a:ext cx="2989709" cy="160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7" descr="detector-3d-sm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169" y="3491340"/>
            <a:ext cx="2794695" cy="288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https://cdsweb.cern.ch/record/1124071/files/bul-pho-2008-0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7493" y="3877524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570604" y="2475338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CMS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87653" y="593998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2060"/>
                </a:solidFill>
              </a:rPr>
              <a:t>LHCb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596336" y="5668432"/>
            <a:ext cx="85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TOTEM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30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634082"/>
          </a:xfrm>
        </p:spPr>
        <p:txBody>
          <a:bodyPr>
            <a:normAutofit/>
          </a:bodyPr>
          <a:lstStyle/>
          <a:p>
            <a:r>
              <a:rPr lang="cs-CZ" sz="2800" smtClean="0">
                <a:solidFill>
                  <a:srgbClr val="006600"/>
                </a:solidFill>
                <a:latin typeface="+mn-lt"/>
              </a:rPr>
              <a:t>CMS – </a:t>
            </a:r>
            <a:r>
              <a:rPr lang="cs-CZ" sz="2800" b="1" smtClean="0">
                <a:solidFill>
                  <a:srgbClr val="006600"/>
                </a:solidFill>
                <a:latin typeface="+mn-lt"/>
              </a:rPr>
              <a:t>C</a:t>
            </a:r>
            <a:r>
              <a:rPr lang="cs-CZ" sz="2800" smtClean="0">
                <a:solidFill>
                  <a:srgbClr val="006600"/>
                </a:solidFill>
                <a:latin typeface="+mn-lt"/>
              </a:rPr>
              <a:t>ompact</a:t>
            </a:r>
            <a:r>
              <a:rPr lang="cs-CZ" sz="2800" dirty="0" smtClean="0">
                <a:solidFill>
                  <a:srgbClr val="006600"/>
                </a:solidFill>
                <a:latin typeface="+mn-lt"/>
              </a:rPr>
              <a:t> </a:t>
            </a:r>
            <a:r>
              <a:rPr lang="cs-CZ" sz="2800" b="1" dirty="0" err="1" smtClean="0">
                <a:solidFill>
                  <a:srgbClr val="006600"/>
                </a:solidFill>
                <a:latin typeface="+mn-lt"/>
              </a:rPr>
              <a:t>M</a:t>
            </a:r>
            <a:r>
              <a:rPr lang="cs-CZ" sz="2800" dirty="0" err="1" smtClean="0">
                <a:solidFill>
                  <a:srgbClr val="006600"/>
                </a:solidFill>
                <a:latin typeface="+mn-lt"/>
              </a:rPr>
              <a:t>uon</a:t>
            </a:r>
            <a:r>
              <a:rPr lang="cs-CZ" sz="2800" dirty="0" smtClean="0">
                <a:solidFill>
                  <a:srgbClr val="006600"/>
                </a:solidFill>
                <a:latin typeface="+mn-lt"/>
              </a:rPr>
              <a:t> </a:t>
            </a:r>
            <a:r>
              <a:rPr lang="cs-CZ" sz="2800" b="1" dirty="0" smtClean="0">
                <a:solidFill>
                  <a:srgbClr val="006600"/>
                </a:solidFill>
                <a:latin typeface="+mn-lt"/>
              </a:rPr>
              <a:t>S</a:t>
            </a:r>
            <a:r>
              <a:rPr lang="cs-CZ" sz="2800" dirty="0" smtClean="0">
                <a:solidFill>
                  <a:srgbClr val="006600"/>
                </a:solidFill>
                <a:latin typeface="+mn-lt"/>
              </a:rPr>
              <a:t>olenoid</a:t>
            </a:r>
            <a:endParaRPr lang="cs-CZ" sz="2800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581128"/>
            <a:ext cx="8064896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/>
              <a:t>hlavní cíle (v podstatě stejné jako ATLAS):</a:t>
            </a:r>
            <a:endParaRPr lang="en-US" sz="1800" dirty="0"/>
          </a:p>
          <a:p>
            <a:r>
              <a:rPr lang="cs-CZ" sz="1800" dirty="0" smtClean="0"/>
              <a:t>fyzika na </a:t>
            </a:r>
            <a:r>
              <a:rPr lang="cs-CZ" sz="1800" dirty="0" err="1" smtClean="0"/>
              <a:t>TeV</a:t>
            </a:r>
            <a:r>
              <a:rPr lang="cs-CZ" sz="1800" dirty="0" smtClean="0"/>
              <a:t> škále </a:t>
            </a:r>
            <a:endParaRPr lang="en-US" sz="1800" dirty="0"/>
          </a:p>
          <a:p>
            <a:r>
              <a:rPr lang="cs-CZ" sz="1800" dirty="0" smtClean="0"/>
              <a:t>objev </a:t>
            </a:r>
            <a:r>
              <a:rPr lang="cs-CZ" sz="1800" dirty="0" err="1" smtClean="0"/>
              <a:t>Higgsova</a:t>
            </a:r>
            <a:r>
              <a:rPr lang="cs-CZ" sz="1800" dirty="0" smtClean="0"/>
              <a:t> bosonu </a:t>
            </a:r>
            <a:endParaRPr lang="en-US" sz="1800" dirty="0"/>
          </a:p>
          <a:p>
            <a:r>
              <a:rPr lang="cs-CZ" sz="1800" dirty="0" smtClean="0"/>
              <a:t>teorie „za“ Standardním Modelem, jako </a:t>
            </a:r>
            <a:r>
              <a:rPr lang="cs-CZ" sz="1800" dirty="0" err="1" smtClean="0"/>
              <a:t>supersymetrie</a:t>
            </a:r>
            <a:r>
              <a:rPr lang="cs-CZ" sz="1800" dirty="0" smtClean="0"/>
              <a:t> či extra dimenze</a:t>
            </a:r>
            <a:endParaRPr lang="en-US" sz="1800" dirty="0"/>
          </a:p>
          <a:p>
            <a:r>
              <a:rPr lang="cs-CZ" sz="1800" dirty="0" smtClean="0"/>
              <a:t>srážky těžkých iontů</a:t>
            </a:r>
            <a:endParaRPr lang="en-US" sz="1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35</a:t>
            </a:fld>
            <a:endParaRPr lang="cs-CZ" dirty="0"/>
          </a:p>
        </p:txBody>
      </p:sp>
      <p:pic>
        <p:nvPicPr>
          <p:cNvPr id="30722" name="Picture 2" descr="http://upload.wikimedia.org/wikipedia/commons/thumb/a/af/CMScollaborationPoster.png/600px-CMScollaborationPos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636" y="1052736"/>
            <a:ext cx="6813692" cy="356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272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006600"/>
                </a:solidFill>
              </a:rPr>
              <a:t>průřez CMS</a:t>
            </a:r>
            <a:endParaRPr lang="cs-CZ" sz="2800" dirty="0">
              <a:solidFill>
                <a:srgbClr val="0066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36</a:t>
            </a:fld>
            <a:endParaRPr lang="cs-CZ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3547"/>
            <a:ext cx="8556245" cy="436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891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cs-CZ" sz="2800" dirty="0" err="1" smtClean="0">
                <a:solidFill>
                  <a:srgbClr val="006600"/>
                </a:solidFill>
              </a:rPr>
              <a:t>LHCb</a:t>
            </a:r>
            <a:endParaRPr lang="cs-CZ" sz="2800" dirty="0">
              <a:solidFill>
                <a:srgbClr val="0066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293096"/>
            <a:ext cx="8435280" cy="37347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 smtClean="0">
                <a:solidFill>
                  <a:srgbClr val="002060"/>
                </a:solidFill>
              </a:rPr>
              <a:t>B fyzika, např.</a:t>
            </a:r>
          </a:p>
          <a:p>
            <a:r>
              <a:rPr lang="cs-CZ" sz="1800" dirty="0" smtClean="0">
                <a:solidFill>
                  <a:srgbClr val="002060"/>
                </a:solidFill>
              </a:rPr>
              <a:t>měření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cs-CZ" sz="1800" dirty="0" smtClean="0">
                <a:solidFill>
                  <a:srgbClr val="002060"/>
                </a:solidFill>
              </a:rPr>
              <a:t>rozpadu </a:t>
            </a:r>
            <a:r>
              <a:rPr lang="en-US" sz="1800" dirty="0" err="1" smtClean="0">
                <a:solidFill>
                  <a:srgbClr val="002060"/>
                </a:solidFill>
              </a:rPr>
              <a:t>B</a:t>
            </a:r>
            <a:r>
              <a:rPr lang="en-US" sz="1800" baseline="-25000" dirty="0" err="1" smtClean="0">
                <a:solidFill>
                  <a:srgbClr val="002060"/>
                </a:solidFill>
              </a:rPr>
              <a:t>s</a:t>
            </a:r>
            <a:r>
              <a:rPr lang="en-US" sz="1800" dirty="0">
                <a:solidFill>
                  <a:srgbClr val="002060"/>
                </a:solidFill>
              </a:rPr>
              <a:t> → μ</a:t>
            </a:r>
            <a:r>
              <a:rPr lang="en-US" sz="1800" baseline="30000" dirty="0">
                <a:solidFill>
                  <a:srgbClr val="002060"/>
                </a:solidFill>
              </a:rPr>
              <a:t>+</a:t>
            </a:r>
            <a:r>
              <a:rPr lang="en-US" sz="1800" dirty="0">
                <a:solidFill>
                  <a:srgbClr val="002060"/>
                </a:solidFill>
              </a:rPr>
              <a:t> μ</a:t>
            </a:r>
            <a:r>
              <a:rPr lang="en-US" sz="1800" baseline="30000" dirty="0">
                <a:solidFill>
                  <a:srgbClr val="002060"/>
                </a:solidFill>
              </a:rPr>
              <a:t>-</a:t>
            </a:r>
            <a:r>
              <a:rPr lang="en-US" sz="1800" dirty="0">
                <a:solidFill>
                  <a:srgbClr val="002060"/>
                </a:solidFill>
              </a:rPr>
              <a:t> decay.</a:t>
            </a:r>
          </a:p>
          <a:p>
            <a:r>
              <a:rPr lang="cs-CZ" sz="1800" dirty="0" smtClean="0">
                <a:solidFill>
                  <a:srgbClr val="002060"/>
                </a:solidFill>
              </a:rPr>
              <a:t>měření </a:t>
            </a:r>
            <a:r>
              <a:rPr lang="cs-CZ" sz="1800" dirty="0" err="1" smtClean="0">
                <a:solidFill>
                  <a:srgbClr val="002060"/>
                </a:solidFill>
              </a:rPr>
              <a:t>předo</a:t>
            </a:r>
            <a:r>
              <a:rPr lang="cs-CZ" sz="1800" dirty="0">
                <a:solidFill>
                  <a:srgbClr val="002060"/>
                </a:solidFill>
              </a:rPr>
              <a:t>-</a:t>
            </a:r>
            <a:r>
              <a:rPr lang="cs-CZ" sz="1800" dirty="0" smtClean="0">
                <a:solidFill>
                  <a:srgbClr val="002060"/>
                </a:solidFill>
              </a:rPr>
              <a:t>zadní asymetrie </a:t>
            </a:r>
            <a:r>
              <a:rPr lang="cs-CZ" sz="1800" dirty="0" err="1" smtClean="0">
                <a:solidFill>
                  <a:srgbClr val="002060"/>
                </a:solidFill>
              </a:rPr>
              <a:t>mionového</a:t>
            </a:r>
            <a:r>
              <a:rPr lang="cs-CZ" sz="1800" dirty="0" smtClean="0">
                <a:solidFill>
                  <a:srgbClr val="002060"/>
                </a:solidFill>
              </a:rPr>
              <a:t> páru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cs-CZ" sz="1800" dirty="0">
                <a:solidFill>
                  <a:srgbClr val="002060"/>
                </a:solidFill>
              </a:rPr>
              <a:t>v</a:t>
            </a:r>
            <a:r>
              <a:rPr lang="en-US" sz="1800" dirty="0">
                <a:solidFill>
                  <a:srgbClr val="002060"/>
                </a:solidFill>
              </a:rPr>
              <a:t> </a:t>
            </a:r>
            <a:r>
              <a:rPr lang="cs-CZ" sz="1800" dirty="0" smtClean="0">
                <a:solidFill>
                  <a:srgbClr val="002060"/>
                </a:solidFill>
              </a:rPr>
              <a:t>rozpadu </a:t>
            </a:r>
            <a:r>
              <a:rPr lang="en-US" sz="1800" dirty="0" err="1" smtClean="0">
                <a:solidFill>
                  <a:srgbClr val="002060"/>
                </a:solidFill>
              </a:rPr>
              <a:t>B</a:t>
            </a:r>
            <a:r>
              <a:rPr lang="en-US" sz="1800" baseline="-25000" dirty="0" err="1" smtClean="0">
                <a:solidFill>
                  <a:srgbClr val="002060"/>
                </a:solidFill>
              </a:rPr>
              <a:t>d</a:t>
            </a:r>
            <a:r>
              <a:rPr lang="en-US" sz="1800" dirty="0">
                <a:solidFill>
                  <a:srgbClr val="002060"/>
                </a:solidFill>
              </a:rPr>
              <a:t> → K</a:t>
            </a:r>
            <a:r>
              <a:rPr lang="en-US" sz="1800" baseline="30000" dirty="0">
                <a:solidFill>
                  <a:srgbClr val="002060"/>
                </a:solidFill>
              </a:rPr>
              <a:t>*</a:t>
            </a:r>
            <a:r>
              <a:rPr lang="en-US" sz="1800" dirty="0">
                <a:solidFill>
                  <a:srgbClr val="002060"/>
                </a:solidFill>
              </a:rPr>
              <a:t>  μ</a:t>
            </a:r>
            <a:r>
              <a:rPr lang="en-US" sz="1800" baseline="30000" dirty="0">
                <a:solidFill>
                  <a:srgbClr val="002060"/>
                </a:solidFill>
              </a:rPr>
              <a:t>+</a:t>
            </a:r>
            <a:r>
              <a:rPr lang="en-US" sz="1800" dirty="0">
                <a:solidFill>
                  <a:srgbClr val="002060"/>
                </a:solidFill>
              </a:rPr>
              <a:t> μ</a:t>
            </a:r>
            <a:r>
              <a:rPr lang="en-US" sz="1800" baseline="30000" dirty="0">
                <a:solidFill>
                  <a:srgbClr val="002060"/>
                </a:solidFill>
              </a:rPr>
              <a:t>-</a:t>
            </a:r>
            <a:r>
              <a:rPr lang="en-US" sz="1800" dirty="0" smtClean="0">
                <a:solidFill>
                  <a:srgbClr val="002060"/>
                </a:solidFill>
              </a:rPr>
              <a:t>. </a:t>
            </a:r>
            <a:r>
              <a:rPr lang="cs-CZ" sz="1800" dirty="0" smtClean="0">
                <a:solidFill>
                  <a:srgbClr val="002060"/>
                </a:solidFill>
              </a:rPr>
              <a:t>Tento proces neexistuje na stromové úrovni ve Standardním modelu (tzv. box diagram a smyčkové </a:t>
            </a:r>
            <a:r>
              <a:rPr lang="cs-CZ" sz="1800" dirty="0" err="1" smtClean="0">
                <a:solidFill>
                  <a:srgbClr val="002060"/>
                </a:solidFill>
              </a:rPr>
              <a:t>Feynmanovy</a:t>
            </a:r>
            <a:r>
              <a:rPr lang="cs-CZ" sz="1800" dirty="0" smtClean="0">
                <a:solidFill>
                  <a:srgbClr val="002060"/>
                </a:solidFill>
              </a:rPr>
              <a:t> diagramy)</a:t>
            </a:r>
            <a:r>
              <a:rPr lang="en-US" sz="1800" dirty="0" smtClean="0">
                <a:solidFill>
                  <a:srgbClr val="002060"/>
                </a:solidFill>
              </a:rPr>
              <a:t> -&gt;</a:t>
            </a:r>
            <a:r>
              <a:rPr lang="cs-CZ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smtClean="0">
                <a:solidFill>
                  <a:srgbClr val="002060"/>
                </a:solidFill>
              </a:rPr>
              <a:t>v</a:t>
            </a:r>
            <a:r>
              <a:rPr lang="cs-CZ" sz="1800" dirty="0">
                <a:solidFill>
                  <a:srgbClr val="002060"/>
                </a:solidFill>
              </a:rPr>
              <a:t>ý</a:t>
            </a:r>
            <a:r>
              <a:rPr lang="en-US" sz="1800" dirty="0" err="1" smtClean="0">
                <a:solidFill>
                  <a:srgbClr val="002060"/>
                </a:solidFill>
              </a:rPr>
              <a:t>sledek</a:t>
            </a:r>
            <a:r>
              <a:rPr lang="cs-CZ" sz="1800" dirty="0" smtClean="0">
                <a:solidFill>
                  <a:srgbClr val="002060"/>
                </a:solidFill>
              </a:rPr>
              <a:t> může být silně modifikován případnou novou fyzikou</a:t>
            </a:r>
            <a:endParaRPr lang="en-US" sz="1800" dirty="0">
              <a:solidFill>
                <a:srgbClr val="002060"/>
              </a:solidFill>
            </a:endParaRPr>
          </a:p>
          <a:p>
            <a:r>
              <a:rPr lang="cs-CZ" sz="1800" dirty="0" smtClean="0">
                <a:solidFill>
                  <a:srgbClr val="002060"/>
                </a:solidFill>
              </a:rPr>
              <a:t>CP narušení a další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37</a:t>
            </a:fld>
            <a:endParaRPr lang="cs-CZ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4314" y="749336"/>
            <a:ext cx="5133950" cy="361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709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100" dirty="0" smtClean="0"/>
              <a:t>ALICE – </a:t>
            </a:r>
            <a:r>
              <a:rPr lang="cs-CZ" sz="3100" b="1" dirty="0" smtClean="0"/>
              <a:t>A </a:t>
            </a:r>
            <a:r>
              <a:rPr lang="cs-CZ" sz="3100" b="1" dirty="0" err="1" smtClean="0"/>
              <a:t>L</a:t>
            </a:r>
            <a:r>
              <a:rPr lang="cs-CZ" sz="3100" dirty="0" err="1" smtClean="0"/>
              <a:t>arge</a:t>
            </a:r>
            <a:r>
              <a:rPr lang="cs-CZ" sz="3100" b="1" dirty="0" smtClean="0"/>
              <a:t> I</a:t>
            </a:r>
            <a:r>
              <a:rPr lang="cs-CZ" sz="3100" dirty="0" smtClean="0"/>
              <a:t>on</a:t>
            </a:r>
            <a:r>
              <a:rPr lang="cs-CZ" sz="3100" b="1" dirty="0" smtClean="0"/>
              <a:t> </a:t>
            </a:r>
            <a:r>
              <a:rPr lang="cs-CZ" sz="3100" b="1" dirty="0" err="1" smtClean="0"/>
              <a:t>C</a:t>
            </a:r>
            <a:r>
              <a:rPr lang="cs-CZ" sz="3100" dirty="0" err="1" smtClean="0"/>
              <a:t>ollider</a:t>
            </a:r>
            <a:r>
              <a:rPr lang="cs-CZ" sz="3100" b="1" dirty="0" smtClean="0"/>
              <a:t> E</a:t>
            </a:r>
            <a:r>
              <a:rPr lang="cs-CZ" sz="3100" dirty="0" smtClean="0"/>
              <a:t>xperiment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2.2.2012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Tomáš Sýkora: O částicích a mikrosvětě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38</a:t>
            </a:fld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1" y="836712"/>
            <a:ext cx="56864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23528" y="5457998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ALICE </a:t>
            </a:r>
            <a:r>
              <a:rPr lang="cs-CZ" dirty="0" smtClean="0"/>
              <a:t>je</a:t>
            </a:r>
            <a:r>
              <a:rPr lang="en-US" dirty="0" smtClean="0"/>
              <a:t> </a:t>
            </a:r>
            <a:r>
              <a:rPr lang="cs-CZ" dirty="0" smtClean="0"/>
              <a:t>detektor </a:t>
            </a:r>
            <a:r>
              <a:rPr lang="en-US" dirty="0"/>
              <a:t>opt</a:t>
            </a:r>
            <a:r>
              <a:rPr lang="cs-CZ" dirty="0" err="1"/>
              <a:t>imalizovaný</a:t>
            </a:r>
            <a:r>
              <a:rPr lang="cs-CZ" dirty="0"/>
              <a:t> pro </a:t>
            </a:r>
            <a:r>
              <a:rPr lang="cs-CZ" dirty="0" smtClean="0"/>
              <a:t>srážky těžkých iontů</a:t>
            </a:r>
            <a:r>
              <a:rPr lang="cs-CZ" dirty="0"/>
              <a:t> </a:t>
            </a:r>
            <a:r>
              <a:rPr lang="cs-CZ" dirty="0" smtClean="0"/>
              <a:t>– jader olova.</a:t>
            </a:r>
            <a:r>
              <a:rPr lang="en-US" dirty="0" smtClean="0"/>
              <a:t> </a:t>
            </a:r>
            <a:endParaRPr lang="cs-CZ" dirty="0" smtClean="0"/>
          </a:p>
          <a:p>
            <a:r>
              <a:rPr lang="cs-CZ" dirty="0" smtClean="0"/>
              <a:t>Těžišťová </a:t>
            </a:r>
            <a:r>
              <a:rPr lang="en-US" dirty="0" err="1" smtClean="0"/>
              <a:t>energ</a:t>
            </a:r>
            <a:r>
              <a:rPr lang="cs-CZ" dirty="0" err="1" smtClean="0"/>
              <a:t>ie</a:t>
            </a:r>
            <a:r>
              <a:rPr lang="en-US" dirty="0" smtClean="0"/>
              <a:t> </a:t>
            </a:r>
            <a:r>
              <a:rPr lang="cs-CZ" dirty="0" smtClean="0"/>
              <a:t>je </a:t>
            </a:r>
            <a:r>
              <a:rPr lang="en-US" dirty="0" smtClean="0"/>
              <a:t>2.76</a:t>
            </a:r>
            <a:r>
              <a:rPr lang="en-US" dirty="0"/>
              <a:t> </a:t>
            </a:r>
            <a:r>
              <a:rPr lang="cs-CZ" dirty="0" err="1" smtClean="0"/>
              <a:t>TeV</a:t>
            </a:r>
            <a:r>
              <a:rPr lang="en-US" dirty="0"/>
              <a:t> </a:t>
            </a:r>
            <a:r>
              <a:rPr lang="cs-CZ" dirty="0" smtClean="0"/>
              <a:t>na</a:t>
            </a:r>
            <a:r>
              <a:rPr lang="en-US" dirty="0"/>
              <a:t> </a:t>
            </a:r>
            <a:r>
              <a:rPr lang="cs-CZ" dirty="0" smtClean="0"/>
              <a:t>nukleon</a:t>
            </a:r>
            <a:r>
              <a:rPr lang="en-US" dirty="0" smtClean="0"/>
              <a:t>. </a:t>
            </a:r>
            <a:r>
              <a:rPr lang="cs-CZ" dirty="0" smtClean="0"/>
              <a:t>Výsledná teplota a hustota energie by měly být dostatečné pro generování kvark-gluonové plasmy (pokračování </a:t>
            </a:r>
            <a:r>
              <a:rPr lang="cs-CZ" dirty="0" err="1" smtClean="0"/>
              <a:t>experimetů</a:t>
            </a:r>
            <a:r>
              <a:rPr lang="cs-CZ" dirty="0" smtClean="0"/>
              <a:t> na </a:t>
            </a:r>
            <a:r>
              <a:rPr lang="cs-CZ" dirty="0" err="1" smtClean="0"/>
              <a:t>RHICu</a:t>
            </a:r>
            <a:r>
              <a:rPr lang="cs-CZ" dirty="0" smtClean="0"/>
              <a:t> 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556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39</a:t>
            </a:fld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135449" y="0"/>
            <a:ext cx="8685023" cy="6381328"/>
            <a:chOff x="35496" y="-315415"/>
            <a:chExt cx="8851422" cy="662473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-315415"/>
              <a:ext cx="8851422" cy="6624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bdélník 8"/>
            <p:cNvSpPr/>
            <p:nvPr/>
          </p:nvSpPr>
          <p:spPr>
            <a:xfrm>
              <a:off x="179512" y="-315415"/>
              <a:ext cx="8352928" cy="7200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hl</a:t>
              </a:r>
              <a:endParaRPr lang="cs-CZ" dirty="0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3059832" y="108847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6600"/>
                </a:solidFill>
              </a:rPr>
              <a:t>hledá se </a:t>
            </a:r>
            <a:r>
              <a:rPr lang="cs-CZ" sz="3200" dirty="0" err="1" smtClean="0">
                <a:solidFill>
                  <a:srgbClr val="006600"/>
                </a:solidFill>
              </a:rPr>
              <a:t>higgs</a:t>
            </a:r>
            <a:r>
              <a:rPr lang="cs-CZ" sz="3200" dirty="0" smtClean="0">
                <a:solidFill>
                  <a:srgbClr val="006600"/>
                </a:solidFill>
              </a:rPr>
              <a:t>…</a:t>
            </a:r>
            <a:endParaRPr lang="cs-CZ" sz="32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857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3176"/>
            <a:ext cx="7416824" cy="611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411719" y="3707440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CERN</a:t>
            </a:r>
            <a:endParaRPr lang="cs-CZ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6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2DBB-547D-4417-B20D-437EF77FD7C0}" type="slidenum">
              <a:rPr lang="en-US" altLang="fr-FR"/>
              <a:pPr/>
              <a:t>40</a:t>
            </a:fld>
            <a:endParaRPr lang="en-US" altLang="fr-FR"/>
          </a:p>
        </p:txBody>
      </p:sp>
      <p:pic>
        <p:nvPicPr>
          <p:cNvPr id="74754" name="Picture 2" descr="Atlas sim tracks (old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262" y="1179041"/>
            <a:ext cx="5867400" cy="41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187624" y="5598361"/>
            <a:ext cx="58674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r>
              <a:rPr lang="cs-CZ" altLang="fr-FR" sz="2000" dirty="0" smtClean="0">
                <a:solidFill>
                  <a:srgbClr val="002060"/>
                </a:solidFill>
              </a:rPr>
              <a:t>očekáváme</a:t>
            </a:r>
            <a:r>
              <a:rPr lang="en-GB" altLang="fr-FR" sz="2000" dirty="0" smtClean="0">
                <a:solidFill>
                  <a:srgbClr val="002060"/>
                </a:solidFill>
              </a:rPr>
              <a:t> </a:t>
            </a:r>
            <a:r>
              <a:rPr lang="en-GB" altLang="fr-FR" sz="2000" dirty="0">
                <a:solidFill>
                  <a:srgbClr val="002060"/>
                </a:solidFill>
              </a:rPr>
              <a:t>1 Higgs </a:t>
            </a:r>
            <a:r>
              <a:rPr lang="cs-CZ" altLang="fr-FR" sz="2000" dirty="0" smtClean="0">
                <a:solidFill>
                  <a:srgbClr val="002060"/>
                </a:solidFill>
              </a:rPr>
              <a:t>na</a:t>
            </a:r>
            <a:r>
              <a:rPr lang="en-GB" altLang="fr-FR" sz="2000" dirty="0" smtClean="0">
                <a:solidFill>
                  <a:srgbClr val="002060"/>
                </a:solidFill>
              </a:rPr>
              <a:t> 1</a:t>
            </a:r>
            <a:r>
              <a:rPr lang="cs-CZ" altLang="fr-FR" sz="2000" dirty="0" smtClean="0">
                <a:solidFill>
                  <a:srgbClr val="002060"/>
                </a:solidFill>
              </a:rPr>
              <a:t> x 10</a:t>
            </a:r>
            <a:r>
              <a:rPr lang="cs-CZ" altLang="fr-FR" sz="2000" baseline="30000" dirty="0" smtClean="0">
                <a:solidFill>
                  <a:srgbClr val="002060"/>
                </a:solidFill>
              </a:rPr>
              <a:t>13</a:t>
            </a:r>
            <a:r>
              <a:rPr lang="en-GB" altLang="fr-FR" sz="2000" dirty="0" smtClean="0">
                <a:solidFill>
                  <a:srgbClr val="002060"/>
                </a:solidFill>
              </a:rPr>
              <a:t> </a:t>
            </a:r>
            <a:r>
              <a:rPr lang="cs-CZ" altLang="fr-FR" sz="2000" dirty="0" smtClean="0">
                <a:solidFill>
                  <a:srgbClr val="002060"/>
                </a:solidFill>
              </a:rPr>
              <a:t>událostí</a:t>
            </a:r>
            <a:r>
              <a:rPr lang="en-GB" altLang="fr-FR" sz="2000" b="1" dirty="0" smtClean="0">
                <a:solidFill>
                  <a:srgbClr val="002060"/>
                </a:solidFill>
                <a:latin typeface="Copperplate Gothic Light" charset="0"/>
              </a:rPr>
              <a:t> </a:t>
            </a:r>
            <a:endParaRPr lang="en-GB" altLang="fr-FR" sz="2000" b="1" dirty="0">
              <a:solidFill>
                <a:srgbClr val="002060"/>
              </a:solidFill>
              <a:latin typeface="Copperplate Gothic Light" charset="0"/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1114821" y="683404"/>
            <a:ext cx="69135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fr-FR" dirty="0" smtClean="0">
                <a:solidFill>
                  <a:srgbClr val="002060"/>
                </a:solidFill>
                <a:latin typeface="Verdana" pitchFamily="34" charset="0"/>
              </a:rPr>
              <a:t>svazky protonů se budou srážet 800x10</a:t>
            </a:r>
            <a:r>
              <a:rPr lang="cs-CZ" altLang="fr-FR" baseline="30000" dirty="0" smtClean="0">
                <a:solidFill>
                  <a:srgbClr val="002060"/>
                </a:solidFill>
                <a:latin typeface="Verdana" pitchFamily="34" charset="0"/>
              </a:rPr>
              <a:t>6</a:t>
            </a:r>
            <a:r>
              <a:rPr lang="cs-CZ" altLang="fr-FR" dirty="0" smtClean="0">
                <a:solidFill>
                  <a:srgbClr val="002060"/>
                </a:solidFill>
                <a:latin typeface="Verdana" pitchFamily="34" charset="0"/>
              </a:rPr>
              <a:t>–krát za sekundu </a:t>
            </a:r>
            <a:endParaRPr lang="fr-FR" altLang="fr-FR" baseline="30000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5066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3635896" y="260648"/>
            <a:ext cx="18165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Helvetica" pitchFamily="34" charset="0"/>
              </a:rPr>
              <a:t>LHC data</a:t>
            </a:r>
            <a:r>
              <a:rPr lang="en-US" sz="2800" dirty="0">
                <a:solidFill>
                  <a:srgbClr val="006600"/>
                </a:solidFill>
                <a:latin typeface="Tahoma" charset="0"/>
              </a:rPr>
              <a:t> 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5233" y="992126"/>
            <a:ext cx="6817247" cy="449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35496" y="0"/>
            <a:ext cx="2043336" cy="4791075"/>
          </a:xfrm>
          <a:prstGeom prst="rect">
            <a:avLst/>
          </a:prstGeom>
          <a:solidFill>
            <a:schemeClr val="bg1"/>
          </a:solidFill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1 Megabyte (1MB)</a:t>
            </a:r>
          </a:p>
          <a:p>
            <a:r>
              <a:rPr lang="cs-CZ" sz="1400" dirty="0">
                <a:solidFill>
                  <a:srgbClr val="002060"/>
                </a:solidFill>
                <a:latin typeface="+mj-lt"/>
              </a:rPr>
              <a:t>d</a:t>
            </a:r>
            <a:r>
              <a:rPr lang="en-US" sz="1400" dirty="0" err="1" smtClean="0">
                <a:solidFill>
                  <a:srgbClr val="002060"/>
                </a:solidFill>
                <a:latin typeface="+mj-lt"/>
              </a:rPr>
              <a:t>igit</a:t>
            </a:r>
            <a:r>
              <a:rPr lang="cs-CZ" sz="1400" dirty="0">
                <a:solidFill>
                  <a:srgbClr val="002060"/>
                </a:solidFill>
                <a:latin typeface="+mj-lt"/>
              </a:rPr>
              <a:t>á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l</a:t>
            </a:r>
            <a:r>
              <a:rPr lang="cs-CZ" sz="1400" dirty="0">
                <a:solidFill>
                  <a:srgbClr val="002060"/>
                </a:solidFill>
                <a:latin typeface="+mj-lt"/>
              </a:rPr>
              <a:t>ní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1400" dirty="0">
                <a:solidFill>
                  <a:srgbClr val="002060"/>
                </a:solidFill>
                <a:latin typeface="+mj-lt"/>
              </a:rPr>
              <a:t>f</a:t>
            </a:r>
            <a:r>
              <a:rPr lang="en-US" sz="1400" dirty="0" err="1">
                <a:solidFill>
                  <a:srgbClr val="002060"/>
                </a:solidFill>
                <a:latin typeface="+mj-lt"/>
              </a:rPr>
              <a:t>oto</a:t>
            </a:r>
            <a:r>
              <a:rPr lang="cs-CZ" sz="1400" dirty="0" err="1">
                <a:solidFill>
                  <a:srgbClr val="002060"/>
                </a:solidFill>
                <a:latin typeface="+mj-lt"/>
              </a:rPr>
              <a:t>grafie</a:t>
            </a:r>
            <a:r>
              <a:rPr lang="en-US" sz="1400" baseline="300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endParaRPr lang="en-US" sz="1400" dirty="0">
              <a:solidFill>
                <a:srgbClr val="002060"/>
              </a:solidFill>
              <a:latin typeface="+mj-lt"/>
            </a:endParaRPr>
          </a:p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1 Gigabyte (1GB) </a:t>
            </a:r>
          </a:p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= 1000MB</a:t>
            </a:r>
          </a:p>
          <a:p>
            <a:r>
              <a:rPr lang="cs-CZ" sz="1400" dirty="0">
                <a:solidFill>
                  <a:srgbClr val="002060"/>
                </a:solidFill>
                <a:latin typeface="+mj-lt"/>
              </a:rPr>
              <a:t>f</a:t>
            </a:r>
            <a:r>
              <a:rPr lang="cs-CZ" sz="1400" dirty="0" smtClean="0">
                <a:solidFill>
                  <a:srgbClr val="002060"/>
                </a:solidFill>
                <a:latin typeface="+mj-lt"/>
              </a:rPr>
              <a:t>ilm </a:t>
            </a:r>
            <a:r>
              <a:rPr lang="cs-CZ" sz="1400" dirty="0">
                <a:solidFill>
                  <a:srgbClr val="002060"/>
                </a:solidFill>
                <a:latin typeface="+mj-lt"/>
              </a:rPr>
              <a:t>na DVD</a:t>
            </a:r>
            <a:endParaRPr lang="en-US" sz="1400" dirty="0">
              <a:solidFill>
                <a:srgbClr val="002060"/>
              </a:solidFill>
              <a:latin typeface="+mj-lt"/>
            </a:endParaRPr>
          </a:p>
          <a:p>
            <a:endParaRPr lang="en-US" sz="1400" dirty="0">
              <a:solidFill>
                <a:srgbClr val="002060"/>
              </a:solidFill>
              <a:latin typeface="+mj-lt"/>
            </a:endParaRPr>
          </a:p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1 Terabyte (1TB)</a:t>
            </a:r>
          </a:p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= 1000GB</a:t>
            </a:r>
          </a:p>
          <a:p>
            <a:r>
              <a:rPr lang="cs-CZ" sz="1400" dirty="0">
                <a:solidFill>
                  <a:srgbClr val="002060"/>
                </a:solidFill>
                <a:latin typeface="+mj-lt"/>
              </a:rPr>
              <a:t>c</a:t>
            </a:r>
            <a:r>
              <a:rPr lang="cs-CZ" sz="1400" dirty="0" smtClean="0">
                <a:solidFill>
                  <a:srgbClr val="002060"/>
                </a:solidFill>
                <a:latin typeface="+mj-lt"/>
              </a:rPr>
              <a:t>elosvětová </a:t>
            </a:r>
            <a:r>
              <a:rPr lang="cs-CZ" sz="1400" dirty="0">
                <a:solidFill>
                  <a:srgbClr val="002060"/>
                </a:solidFill>
                <a:latin typeface="+mj-lt"/>
              </a:rPr>
              <a:t>produkce knih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endParaRPr lang="en-US" sz="1400" dirty="0">
              <a:solidFill>
                <a:srgbClr val="002060"/>
              </a:solidFill>
              <a:latin typeface="+mj-lt"/>
            </a:endParaRPr>
          </a:p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1 Petabyte (1PB)</a:t>
            </a:r>
          </a:p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= 1000TB</a:t>
            </a:r>
          </a:p>
          <a:p>
            <a:r>
              <a:rPr lang="cs-CZ" sz="1400" dirty="0">
                <a:solidFill>
                  <a:srgbClr val="002060"/>
                </a:solidFill>
                <a:latin typeface="+mj-lt"/>
              </a:rPr>
              <a:t>d</a:t>
            </a:r>
            <a:r>
              <a:rPr lang="cs-CZ" sz="1400" dirty="0" smtClean="0">
                <a:solidFill>
                  <a:srgbClr val="002060"/>
                </a:solidFill>
                <a:latin typeface="+mj-lt"/>
              </a:rPr>
              <a:t>ata </a:t>
            </a:r>
            <a:r>
              <a:rPr lang="cs-CZ" sz="1400" dirty="0">
                <a:solidFill>
                  <a:srgbClr val="002060"/>
                </a:solidFill>
                <a:latin typeface="+mj-lt"/>
              </a:rPr>
              <a:t>za 1 rok z 1 LHC experimentu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endParaRPr lang="en-US" sz="1400" dirty="0">
              <a:solidFill>
                <a:srgbClr val="002060"/>
              </a:solidFill>
              <a:latin typeface="+mj-lt"/>
            </a:endParaRPr>
          </a:p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1 Exabyte (1EB)</a:t>
            </a:r>
          </a:p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= 1000 PB</a:t>
            </a:r>
          </a:p>
          <a:p>
            <a:r>
              <a:rPr lang="cs-CZ" sz="1400" dirty="0">
                <a:solidFill>
                  <a:srgbClr val="002060"/>
                </a:solidFill>
                <a:latin typeface="+mj-lt"/>
              </a:rPr>
              <a:t>Množství informací vyprodukovaných na světě za celý rok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755576" y="4941168"/>
            <a:ext cx="6408712" cy="12834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176213" indent="-1762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en-GB" dirty="0" smtClean="0">
                <a:solidFill>
                  <a:srgbClr val="002060"/>
                </a:solidFill>
              </a:rPr>
              <a:t>40 </a:t>
            </a:r>
            <a:r>
              <a:rPr lang="en-GB" dirty="0" err="1">
                <a:solidFill>
                  <a:srgbClr val="002060"/>
                </a:solidFill>
              </a:rPr>
              <a:t>mili</a:t>
            </a:r>
            <a:r>
              <a:rPr lang="cs-CZ" dirty="0">
                <a:solidFill>
                  <a:srgbClr val="002060"/>
                </a:solidFill>
              </a:rPr>
              <a:t>ó</a:t>
            </a:r>
            <a:r>
              <a:rPr lang="en-GB" dirty="0">
                <a:solidFill>
                  <a:srgbClr val="002060"/>
                </a:solidFill>
              </a:rPr>
              <a:t>n</a:t>
            </a:r>
            <a:r>
              <a:rPr lang="cs-CZ" dirty="0">
                <a:solidFill>
                  <a:srgbClr val="002060"/>
                </a:solidFill>
              </a:rPr>
              <a:t>ů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cs-CZ" dirty="0">
                <a:solidFill>
                  <a:srgbClr val="002060"/>
                </a:solidFill>
              </a:rPr>
              <a:t>srážek za sekundu</a:t>
            </a:r>
            <a:endParaRPr lang="en-GB" dirty="0">
              <a:solidFill>
                <a:srgbClr val="002060"/>
              </a:solidFill>
            </a:endParaRPr>
          </a:p>
          <a:p>
            <a:pPr marL="176213" indent="-1762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po  </a:t>
            </a:r>
            <a:r>
              <a:rPr lang="cs-CZ" dirty="0">
                <a:solidFill>
                  <a:srgbClr val="002060"/>
                </a:solidFill>
              </a:rPr>
              <a:t>výběru se </a:t>
            </a:r>
            <a:r>
              <a:rPr lang="cs-CZ" dirty="0" smtClean="0">
                <a:solidFill>
                  <a:srgbClr val="002060"/>
                </a:solidFill>
              </a:rPr>
              <a:t>zaznamená </a:t>
            </a:r>
            <a:r>
              <a:rPr lang="en-GB" dirty="0" smtClean="0">
                <a:solidFill>
                  <a:srgbClr val="002060"/>
                </a:solidFill>
              </a:rPr>
              <a:t>100</a:t>
            </a:r>
            <a:r>
              <a:rPr lang="cs-CZ" dirty="0" smtClean="0">
                <a:solidFill>
                  <a:srgbClr val="002060"/>
                </a:solidFill>
              </a:rPr>
              <a:t> zajímavých </a:t>
            </a:r>
            <a:r>
              <a:rPr lang="cs-CZ" dirty="0">
                <a:solidFill>
                  <a:srgbClr val="002060"/>
                </a:solidFill>
              </a:rPr>
              <a:t>srážek </a:t>
            </a:r>
            <a:r>
              <a:rPr lang="cs-CZ" dirty="0" smtClean="0">
                <a:solidFill>
                  <a:srgbClr val="002060"/>
                </a:solidFill>
              </a:rPr>
              <a:t>za </a:t>
            </a:r>
            <a:r>
              <a:rPr lang="en-GB" dirty="0" smtClean="0">
                <a:solidFill>
                  <a:srgbClr val="002060"/>
                </a:solidFill>
              </a:rPr>
              <a:t>se</a:t>
            </a:r>
            <a:r>
              <a:rPr lang="cs-CZ" dirty="0">
                <a:solidFill>
                  <a:srgbClr val="002060"/>
                </a:solidFill>
              </a:rPr>
              <a:t>ku</a:t>
            </a:r>
            <a:r>
              <a:rPr lang="en-GB" dirty="0" err="1">
                <a:solidFill>
                  <a:srgbClr val="002060"/>
                </a:solidFill>
              </a:rPr>
              <a:t>nd</a:t>
            </a:r>
            <a:r>
              <a:rPr lang="en-US" dirty="0">
                <a:solidFill>
                  <a:srgbClr val="002060"/>
                </a:solidFill>
              </a:rPr>
              <a:t>u</a:t>
            </a:r>
            <a:endParaRPr lang="en-GB" dirty="0">
              <a:solidFill>
                <a:srgbClr val="002060"/>
              </a:solidFill>
            </a:endParaRPr>
          </a:p>
          <a:p>
            <a:pPr marL="176213" indent="-1762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cs-CZ" dirty="0">
                <a:solidFill>
                  <a:srgbClr val="002060"/>
                </a:solidFill>
              </a:rPr>
              <a:t>1 srážka </a:t>
            </a:r>
            <a:r>
              <a:rPr lang="en-US" dirty="0">
                <a:solidFill>
                  <a:srgbClr val="002060"/>
                </a:solidFill>
              </a:rPr>
              <a:t>~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cs-CZ" dirty="0">
                <a:solidFill>
                  <a:srgbClr val="002060"/>
                </a:solidFill>
              </a:rPr>
              <a:t>1 </a:t>
            </a:r>
            <a:r>
              <a:rPr lang="cs-CZ" dirty="0" smtClean="0">
                <a:solidFill>
                  <a:srgbClr val="002060"/>
                </a:solidFill>
              </a:rPr>
              <a:t>Megabyte,</a:t>
            </a:r>
            <a:r>
              <a:rPr lang="cs-CZ" dirty="0" smtClean="0">
                <a:solidFill>
                  <a:srgbClr val="002060"/>
                </a:solidFill>
                <a:sym typeface="Wingdings" pitchFamily="2" charset="2"/>
              </a:rPr>
              <a:t> zápis</a:t>
            </a:r>
            <a:r>
              <a:rPr lang="en-GB" dirty="0" smtClean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0.1 </a:t>
            </a:r>
            <a:r>
              <a:rPr lang="en-GB" dirty="0" err="1">
                <a:solidFill>
                  <a:srgbClr val="002060"/>
                </a:solidFill>
                <a:sym typeface="Wingdings" pitchFamily="2" charset="2"/>
              </a:rPr>
              <a:t>Gigabyt</a:t>
            </a:r>
            <a:r>
              <a:rPr lang="cs-CZ" dirty="0">
                <a:solidFill>
                  <a:srgbClr val="002060"/>
                </a:solidFill>
                <a:sym typeface="Wingdings" pitchFamily="2" charset="2"/>
              </a:rPr>
              <a:t>e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/sec</a:t>
            </a:r>
          </a:p>
          <a:p>
            <a:pPr marL="176213" indent="-176213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dirty="0">
                <a:solidFill>
                  <a:srgbClr val="002060"/>
                </a:solidFill>
              </a:rPr>
              <a:t> 10</a:t>
            </a:r>
            <a:r>
              <a:rPr lang="en-GB" baseline="30000" dirty="0">
                <a:solidFill>
                  <a:srgbClr val="002060"/>
                </a:solidFill>
              </a:rPr>
              <a:t>10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cs-CZ" dirty="0">
                <a:solidFill>
                  <a:srgbClr val="002060"/>
                </a:solidFill>
              </a:rPr>
              <a:t>zaznamenaných srážek za rok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en-GB" dirty="0" smtClean="0">
                <a:solidFill>
                  <a:srgbClr val="002060"/>
                </a:solidFill>
                <a:sym typeface="Wingdings" pitchFamily="2" charset="2"/>
              </a:rPr>
              <a:t>= 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10  </a:t>
            </a:r>
            <a:r>
              <a:rPr lang="en-GB" dirty="0" err="1">
                <a:solidFill>
                  <a:srgbClr val="002060"/>
                </a:solidFill>
                <a:sym typeface="Wingdings" pitchFamily="2" charset="2"/>
              </a:rPr>
              <a:t>Petabyt</a:t>
            </a:r>
            <a:r>
              <a:rPr lang="cs-CZ" dirty="0">
                <a:solidFill>
                  <a:srgbClr val="002060"/>
                </a:solidFill>
                <a:sym typeface="Wingdings" pitchFamily="2" charset="2"/>
              </a:rPr>
              <a:t>e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/</a:t>
            </a:r>
            <a:r>
              <a:rPr lang="cs-CZ" dirty="0">
                <a:solidFill>
                  <a:srgbClr val="002060"/>
                </a:solidFill>
                <a:sym typeface="Wingdings" pitchFamily="2" charset="2"/>
              </a:rPr>
              <a:t>rok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  </a:t>
            </a:r>
          </a:p>
        </p:txBody>
      </p:sp>
      <p:sp>
        <p:nvSpPr>
          <p:cNvPr id="2" name="Obdélník 1"/>
          <p:cNvSpPr/>
          <p:nvPr/>
        </p:nvSpPr>
        <p:spPr>
          <a:xfrm>
            <a:off x="2078832" y="4641142"/>
            <a:ext cx="4671218" cy="372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078832" y="4641143"/>
            <a:ext cx="4671218" cy="372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6750050" y="0"/>
            <a:ext cx="2393950" cy="6858000"/>
            <a:chOff x="6750050" y="0"/>
            <a:chExt cx="2393950" cy="6858000"/>
          </a:xfrm>
        </p:grpSpPr>
        <p:pic>
          <p:nvPicPr>
            <p:cNvPr id="19" name="Picture 4" descr="cdpi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0050" y="0"/>
              <a:ext cx="239395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>
              <a:off x="7045809" y="3079750"/>
              <a:ext cx="79278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/>
                <a:t>Concorde</a:t>
              </a:r>
            </a:p>
            <a:p>
              <a:pPr algn="ctr"/>
              <a:r>
                <a:rPr lang="en-US" sz="1200" b="1" dirty="0"/>
                <a:t>(15 Km)</a:t>
              </a: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 flipV="1">
              <a:off x="7391400" y="2819400"/>
              <a:ext cx="762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7620000" y="0"/>
              <a:ext cx="68082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 dirty="0" err="1"/>
                <a:t>Bal</a:t>
              </a:r>
              <a:r>
                <a:rPr lang="cs-CZ" sz="1200" b="1" dirty="0"/>
                <a:t>ó</a:t>
              </a:r>
              <a:r>
                <a:rPr lang="en-US" sz="1200" b="1" dirty="0"/>
                <a:t>n</a:t>
              </a:r>
            </a:p>
            <a:p>
              <a:r>
                <a:rPr lang="en-US" sz="1200" b="1" dirty="0"/>
                <a:t>(30 Km)</a:t>
              </a:r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H="1">
              <a:off x="7315200" y="228600"/>
              <a:ext cx="3048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7542213" y="838200"/>
              <a:ext cx="115768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003399"/>
                  </a:solidFill>
                </a:rPr>
                <a:t>CD </a:t>
              </a:r>
              <a:r>
                <a:rPr lang="cs-CZ" sz="1200" b="1" dirty="0">
                  <a:solidFill>
                    <a:srgbClr val="003399"/>
                  </a:solidFill>
                </a:rPr>
                <a:t>s daty z LHC</a:t>
              </a:r>
              <a:endParaRPr lang="en-US" sz="1200" b="1" dirty="0">
                <a:solidFill>
                  <a:srgbClr val="003399"/>
                </a:solidFill>
              </a:endParaRPr>
            </a:p>
            <a:p>
              <a:r>
                <a:rPr lang="cs-CZ" sz="1200" b="1" dirty="0">
                  <a:solidFill>
                    <a:srgbClr val="003399"/>
                  </a:solidFill>
                </a:rPr>
                <a:t>za 1 rok</a:t>
              </a:r>
              <a:r>
                <a:rPr lang="en-US" sz="1200" b="1" dirty="0">
                  <a:solidFill>
                    <a:srgbClr val="003399"/>
                  </a:solidFill>
                </a:rPr>
                <a:t>!</a:t>
              </a:r>
            </a:p>
            <a:p>
              <a:r>
                <a:rPr lang="en-US" sz="1200" b="1" dirty="0">
                  <a:solidFill>
                    <a:srgbClr val="003399"/>
                  </a:solidFill>
                </a:rPr>
                <a:t>(~ 20 Km)</a:t>
              </a:r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>
              <a:off x="8001000" y="1447800"/>
              <a:ext cx="304800" cy="304800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7010400" y="4953000"/>
              <a:ext cx="7970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Mt. Blanc</a:t>
              </a:r>
            </a:p>
            <a:p>
              <a:r>
                <a:rPr lang="en-US" sz="1200" b="1" dirty="0"/>
                <a:t>(4.8 Km)</a:t>
              </a:r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>
              <a:off x="7924800" y="5334000"/>
              <a:ext cx="2286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2.2.2012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Tomáš Sýkora: O částicích a mikrosvětě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765693" y="3861048"/>
            <a:ext cx="2470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více nežli</a:t>
            </a:r>
          </a:p>
          <a:p>
            <a:r>
              <a:rPr lang="cs-CZ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tisícina světové produkce </a:t>
            </a: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33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006600"/>
                </a:solidFill>
              </a:rPr>
              <a:t>www</a:t>
            </a:r>
            <a:endParaRPr lang="cs-CZ" dirty="0">
              <a:solidFill>
                <a:srgbClr val="0066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2.2.2012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Tomáš Sýkora: O částicích a mikrosvětě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42</a:t>
            </a:fld>
            <a:endParaRPr lang="cs-CZ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223" y="1052736"/>
            <a:ext cx="416841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9552" y="5013176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Tim </a:t>
            </a:r>
            <a:r>
              <a:rPr lang="en-US" dirty="0" smtClean="0">
                <a:solidFill>
                  <a:srgbClr val="002060"/>
                </a:solidFill>
              </a:rPr>
              <a:t>Berners-Lee</a:t>
            </a:r>
            <a:r>
              <a:rPr lang="cs-CZ" dirty="0" smtClean="0">
                <a:solidFill>
                  <a:srgbClr val="002060"/>
                </a:solidFill>
              </a:rPr>
              <a:t> a </a:t>
            </a:r>
            <a:r>
              <a:rPr lang="en-US" dirty="0" smtClean="0">
                <a:solidFill>
                  <a:srgbClr val="002060"/>
                </a:solidFill>
              </a:rPr>
              <a:t>Robert </a:t>
            </a:r>
            <a:r>
              <a:rPr lang="en-US" dirty="0" err="1">
                <a:solidFill>
                  <a:srgbClr val="002060"/>
                </a:solidFill>
              </a:rPr>
              <a:t>Cailliau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navrhli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v roce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1990 </a:t>
            </a:r>
            <a:r>
              <a:rPr lang="cs-CZ" dirty="0" smtClean="0">
                <a:solidFill>
                  <a:srgbClr val="002060"/>
                </a:solidFill>
              </a:rPr>
              <a:t>použití hypertextu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/>
              <a:t>"... </a:t>
            </a:r>
            <a:r>
              <a:rPr lang="en-US" i="1" dirty="0"/>
              <a:t>to link and access information of various kinds as a web of nodes in which the user can browse at </a:t>
            </a:r>
            <a:r>
              <a:rPr lang="en-US" i="1" dirty="0" smtClean="0"/>
              <a:t>will</a:t>
            </a:r>
            <a:r>
              <a:rPr lang="cs-CZ" i="1" dirty="0" smtClean="0"/>
              <a:t>…</a:t>
            </a:r>
            <a:r>
              <a:rPr lang="en-US" dirty="0" smtClean="0"/>
              <a:t>"</a:t>
            </a:r>
            <a:endParaRPr lang="cs-CZ" dirty="0"/>
          </a:p>
        </p:txBody>
      </p:sp>
      <p:pic>
        <p:nvPicPr>
          <p:cNvPr id="54274" name="Picture 2" descr="http://upload.wikimedia.org/wikipedia/commons/a/a5/Robert_Cailliau_On_De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92696"/>
            <a:ext cx="2814707" cy="39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443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43</a:t>
            </a:fld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302" y="404664"/>
            <a:ext cx="891019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98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006600"/>
                </a:solidFill>
              </a:rPr>
              <a:t>Olomouc </a:t>
            </a:r>
            <a:r>
              <a:rPr lang="cs-CZ" sz="2800" dirty="0">
                <a:solidFill>
                  <a:srgbClr val="006600"/>
                </a:solidFill>
              </a:rPr>
              <a:t>v</a:t>
            </a:r>
            <a:r>
              <a:rPr lang="cs-CZ" sz="2800" dirty="0" smtClean="0">
                <a:solidFill>
                  <a:srgbClr val="006600"/>
                </a:solidFill>
              </a:rPr>
              <a:t> </a:t>
            </a:r>
            <a:r>
              <a:rPr lang="cs-CZ" sz="2800" dirty="0" err="1" smtClean="0">
                <a:solidFill>
                  <a:srgbClr val="006600"/>
                </a:solidFill>
              </a:rPr>
              <a:t>CERNu</a:t>
            </a:r>
            <a:endParaRPr lang="cs-CZ" sz="2800" dirty="0">
              <a:solidFill>
                <a:srgbClr val="0066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95536" y="908720"/>
            <a:ext cx="6286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Libor Nožka, Petr Hamal, Karel Černý – Geant4 simulace a analýza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840" y="1310300"/>
            <a:ext cx="6762320" cy="507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6487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err="1" smtClean="0">
                <a:solidFill>
                  <a:srgbClr val="006600"/>
                </a:solidFill>
              </a:rPr>
              <a:t>Geant</a:t>
            </a:r>
            <a:r>
              <a:rPr lang="cs-CZ" sz="2800" dirty="0" smtClean="0">
                <a:solidFill>
                  <a:srgbClr val="006600"/>
                </a:solidFill>
              </a:rPr>
              <a:t> – </a:t>
            </a:r>
            <a:r>
              <a:rPr lang="cs-CZ" sz="2800" dirty="0" err="1" smtClean="0">
                <a:solidFill>
                  <a:srgbClr val="006600"/>
                </a:solidFill>
              </a:rPr>
              <a:t>GEometry</a:t>
            </a:r>
            <a:r>
              <a:rPr lang="cs-CZ" sz="2800" dirty="0" smtClean="0">
                <a:solidFill>
                  <a:srgbClr val="006600"/>
                </a:solidFill>
              </a:rPr>
              <a:t> </a:t>
            </a:r>
            <a:r>
              <a:rPr lang="cs-CZ" sz="2800" dirty="0" err="1">
                <a:solidFill>
                  <a:srgbClr val="006600"/>
                </a:solidFill>
              </a:rPr>
              <a:t>ANd</a:t>
            </a:r>
            <a:r>
              <a:rPr lang="cs-CZ" sz="2800" dirty="0">
                <a:solidFill>
                  <a:srgbClr val="006600"/>
                </a:solidFill>
              </a:rPr>
              <a:t> </a:t>
            </a:r>
            <a:r>
              <a:rPr lang="cs-CZ" sz="2800" dirty="0" err="1">
                <a:solidFill>
                  <a:srgbClr val="006600"/>
                </a:solidFill>
              </a:rPr>
              <a:t>Tracking</a:t>
            </a:r>
            <a:endParaRPr lang="cs-CZ" sz="2800" dirty="0">
              <a:solidFill>
                <a:srgbClr val="0066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45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5099" y="1988839"/>
            <a:ext cx="3657077" cy="365707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988840"/>
            <a:ext cx="3698753" cy="3657077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39552" y="1475492"/>
            <a:ext cx="3218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příklad z lékařství: aplikace GATE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39552" y="980728"/>
            <a:ext cx="6931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GEANT je simulační program, který se využívá nejen v částicové fyzice… 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469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cs-CZ" sz="3200" dirty="0" smtClean="0">
                <a:solidFill>
                  <a:srgbClr val="002060"/>
                </a:solidFill>
              </a:rPr>
              <a:t>perlička – produkce černých děr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46</a:t>
            </a:fld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0528" y="1124744"/>
            <a:ext cx="7029864" cy="49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82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006600"/>
                </a:solidFill>
              </a:rPr>
              <a:t>pár slov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na</a:t>
            </a:r>
            <a:r>
              <a:rPr lang="en-US" sz="2800" dirty="0" smtClean="0">
                <a:solidFill>
                  <a:srgbClr val="006600"/>
                </a:solidFill>
              </a:rPr>
              <a:t> z</a:t>
            </a:r>
            <a:r>
              <a:rPr lang="cs-CZ" sz="2800" dirty="0" err="1" smtClean="0">
                <a:solidFill>
                  <a:srgbClr val="006600"/>
                </a:solidFill>
              </a:rPr>
              <a:t>ávěr</a:t>
            </a:r>
            <a:endParaRPr lang="cs-CZ" sz="2800" dirty="0">
              <a:solidFill>
                <a:srgbClr val="0066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9"/>
            <a:ext cx="4690864" cy="3024336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 smtClean="0"/>
              <a:t>jsme na akademické půdě…</a:t>
            </a:r>
          </a:p>
          <a:p>
            <a:pPr marL="0" indent="0">
              <a:buNone/>
            </a:pPr>
            <a:endParaRPr lang="cs-CZ" sz="1800" b="1" dirty="0" smtClean="0"/>
          </a:p>
          <a:p>
            <a:endParaRPr lang="cs-CZ" sz="1800" b="1" dirty="0"/>
          </a:p>
          <a:p>
            <a:pPr marL="0" indent="0">
              <a:buNone/>
            </a:pPr>
            <a:r>
              <a:rPr lang="cs-CZ" sz="1800" b="1" dirty="0" smtClean="0"/>
              <a:t>Národ</a:t>
            </a:r>
            <a:r>
              <a:rPr lang="cs-CZ" sz="1800" b="1" dirty="0"/>
              <a:t>, který nerozvíjí vědu, se mění v </a:t>
            </a:r>
            <a:r>
              <a:rPr lang="cs-CZ" sz="1800" b="1" dirty="0" smtClean="0"/>
              <a:t>kolonii.“</a:t>
            </a: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                           </a:t>
            </a:r>
            <a:r>
              <a:rPr lang="cs-CZ" sz="1800" b="1" dirty="0" err="1"/>
              <a:t>Frédéric</a:t>
            </a:r>
            <a:r>
              <a:rPr lang="cs-CZ" sz="1800" b="1" dirty="0"/>
              <a:t> </a:t>
            </a:r>
            <a:r>
              <a:rPr lang="cs-CZ" sz="1800" b="1" dirty="0" err="1"/>
              <a:t>Joliot</a:t>
            </a:r>
            <a:r>
              <a:rPr lang="cs-CZ" sz="1800" b="1" dirty="0"/>
              <a:t>-Curie</a:t>
            </a:r>
          </a:p>
          <a:p>
            <a:pPr marL="0" indent="0">
              <a:buNone/>
            </a:pPr>
            <a:r>
              <a:rPr lang="cs-CZ" sz="1800" b="1" dirty="0"/>
              <a:t>                </a:t>
            </a:r>
            <a:endParaRPr lang="cs-CZ" sz="1800" b="1" dirty="0" smtClean="0"/>
          </a:p>
          <a:p>
            <a:pPr marL="0" indent="0">
              <a:buNone/>
            </a:pPr>
            <a:r>
              <a:rPr lang="cs-CZ" sz="1800" dirty="0" smtClean="0"/>
              <a:t>Spolu s manželkou Irenou objevili umělou </a:t>
            </a:r>
            <a:r>
              <a:rPr lang="cs-CZ" sz="1800" dirty="0"/>
              <a:t>radioaktivitu a dostali za </a:t>
            </a:r>
            <a:r>
              <a:rPr lang="cs-CZ" sz="1800" dirty="0" smtClean="0"/>
              <a:t>to</a:t>
            </a:r>
            <a:r>
              <a:rPr lang="cs-CZ" sz="1800" b="1" dirty="0" smtClean="0"/>
              <a:t> </a:t>
            </a:r>
            <a:r>
              <a:rPr lang="cs-CZ" sz="1800" dirty="0" smtClean="0"/>
              <a:t>Nobelovu </a:t>
            </a:r>
            <a:r>
              <a:rPr lang="cs-CZ" sz="1800" dirty="0"/>
              <a:t>cenu</a:t>
            </a:r>
            <a:r>
              <a:rPr lang="cs-CZ" sz="1800" b="1" dirty="0"/>
              <a:t>   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47</a:t>
            </a:fld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9046" y="836712"/>
            <a:ext cx="3727450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65871" y="4204595"/>
            <a:ext cx="537570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>
                <a:solidFill>
                  <a:srgbClr val="0070C0"/>
                </a:solidFill>
              </a:rPr>
              <a:t>k.o</a:t>
            </a:r>
            <a:r>
              <a:rPr lang="cs-CZ" sz="1600" dirty="0" smtClean="0">
                <a:solidFill>
                  <a:srgbClr val="0070C0"/>
                </a:solidFill>
              </a:rPr>
              <a:t>.:  Jak dlouho </a:t>
            </a:r>
          </a:p>
          <a:p>
            <a:pPr marL="444500"/>
            <a:r>
              <a:rPr lang="cs-CZ" sz="1600" dirty="0" smtClean="0">
                <a:solidFill>
                  <a:srgbClr val="0070C0"/>
                </a:solidFill>
              </a:rPr>
              <a:t>by mohla Česká </a:t>
            </a:r>
            <a:r>
              <a:rPr lang="cs-CZ" sz="1600" dirty="0">
                <a:solidFill>
                  <a:srgbClr val="0070C0"/>
                </a:solidFill>
              </a:rPr>
              <a:t>R</a:t>
            </a:r>
            <a:r>
              <a:rPr lang="cs-CZ" sz="1600" dirty="0" smtClean="0">
                <a:solidFill>
                  <a:srgbClr val="0070C0"/>
                </a:solidFill>
              </a:rPr>
              <a:t>epublika platit </a:t>
            </a:r>
            <a:r>
              <a:rPr lang="cs-CZ" sz="1600" dirty="0" err="1" smtClean="0">
                <a:solidFill>
                  <a:srgbClr val="0070C0"/>
                </a:solidFill>
              </a:rPr>
              <a:t>CERNské</a:t>
            </a:r>
            <a:r>
              <a:rPr lang="cs-CZ" sz="1600" dirty="0" smtClean="0">
                <a:solidFill>
                  <a:srgbClr val="0070C0"/>
                </a:solidFill>
              </a:rPr>
              <a:t> příspěvky </a:t>
            </a:r>
          </a:p>
          <a:p>
            <a:pPr marL="444500"/>
            <a:r>
              <a:rPr lang="cs-CZ" sz="1600" dirty="0" smtClean="0">
                <a:solidFill>
                  <a:srgbClr val="0070C0"/>
                </a:solidFill>
              </a:rPr>
              <a:t>za všechny státy, </a:t>
            </a:r>
          </a:p>
          <a:p>
            <a:pPr marL="444500"/>
            <a:r>
              <a:rPr lang="cs-CZ" sz="1600" dirty="0" smtClean="0">
                <a:solidFill>
                  <a:srgbClr val="0070C0"/>
                </a:solidFill>
              </a:rPr>
              <a:t>pokud by peníze ztracené v arbitrážích takto </a:t>
            </a:r>
            <a:r>
              <a:rPr lang="cs-CZ" sz="1600" i="1" dirty="0" smtClean="0">
                <a:solidFill>
                  <a:srgbClr val="0070C0"/>
                </a:solidFill>
              </a:rPr>
              <a:t>investovala</a:t>
            </a:r>
            <a:r>
              <a:rPr lang="cs-CZ" sz="1600" dirty="0" smtClean="0">
                <a:solidFill>
                  <a:srgbClr val="0070C0"/>
                </a:solidFill>
              </a:rPr>
              <a:t>?</a:t>
            </a:r>
            <a:br>
              <a:rPr lang="cs-CZ" sz="1600" dirty="0" smtClean="0">
                <a:solidFill>
                  <a:srgbClr val="0070C0"/>
                </a:solidFill>
              </a:rPr>
            </a:br>
            <a:r>
              <a:rPr lang="en-US" sz="1600" dirty="0">
                <a:solidFill>
                  <a:srgbClr val="0070C0"/>
                </a:solidFill>
              </a:rPr>
              <a:t>(</a:t>
            </a:r>
            <a:r>
              <a:rPr lang="cs-CZ" sz="1600" dirty="0">
                <a:solidFill>
                  <a:srgbClr val="0070C0"/>
                </a:solidFill>
              </a:rPr>
              <a:t>berme kurz CZK:CHF </a:t>
            </a:r>
            <a:r>
              <a:rPr lang="en-US" sz="1600" dirty="0">
                <a:solidFill>
                  <a:srgbClr val="0070C0"/>
                </a:solidFill>
              </a:rPr>
              <a:t>~ </a:t>
            </a:r>
            <a:r>
              <a:rPr lang="cs-CZ" sz="1600" dirty="0">
                <a:solidFill>
                  <a:srgbClr val="0070C0"/>
                </a:solidFill>
              </a:rPr>
              <a:t>21:1</a:t>
            </a:r>
            <a:r>
              <a:rPr lang="en-US" sz="1600" dirty="0">
                <a:solidFill>
                  <a:srgbClr val="0070C0"/>
                </a:solidFill>
              </a:rPr>
              <a:t>)</a:t>
            </a:r>
            <a:r>
              <a:rPr lang="cs-CZ" sz="1600" dirty="0" smtClean="0"/>
              <a:t>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xmlns="" val="210167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48</a:t>
            </a:fld>
            <a:endParaRPr 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323528" y="548680"/>
            <a:ext cx="4114800" cy="43204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dirty="0" smtClean="0">
                <a:solidFill>
                  <a:srgbClr val="002060"/>
                </a:solidFill>
              </a:rPr>
              <a:t>doufám, že jsem splnil svůj cíl</a:t>
            </a:r>
            <a:endParaRPr lang="cs-CZ" sz="1800" dirty="0">
              <a:solidFill>
                <a:srgbClr val="002060"/>
              </a:solidFill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446856" y="1268760"/>
            <a:ext cx="8229600" cy="14401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cs-CZ" sz="1800" dirty="0" smtClean="0">
                <a:solidFill>
                  <a:srgbClr val="002060"/>
                </a:solidFill>
              </a:rPr>
              <a:t>ukázat vám, že ti lidé, kteří v životě prokazatelně přispěli rozvoji lidstva a lidství, tedy ti, kteří neparazitovali na společnosti a vytvářeli skutečné hodnoty, viděli smysl v investování do vědy a chápali nutnost spolupráce bez hranic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cs-CZ" sz="1800" dirty="0">
              <a:solidFill>
                <a:srgbClr val="00206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cs-CZ" sz="1800" dirty="0" smtClean="0">
                <a:solidFill>
                  <a:srgbClr val="002060"/>
                </a:solidFill>
              </a:rPr>
              <a:t>přiblížit vám, co je to CERN, čím se zabývá a proč je výjimečný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395536" y="2996952"/>
            <a:ext cx="8424936" cy="31683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800" dirty="0">
                <a:solidFill>
                  <a:srgbClr val="002060"/>
                </a:solidFill>
              </a:rPr>
              <a:t>r</a:t>
            </a:r>
            <a:r>
              <a:rPr lang="cs-CZ" sz="1800" dirty="0" smtClean="0">
                <a:solidFill>
                  <a:srgbClr val="002060"/>
                </a:solidFill>
              </a:rPr>
              <a:t>ád bych dodal, že v žádném případě si nedovolím tvrdit, že částicová fyzika je ten nejdůležitější obor na světě, ačkoliv zkoumá to nejzákladnější: </a:t>
            </a:r>
            <a:br>
              <a:rPr lang="cs-CZ" sz="1800" dirty="0" smtClean="0">
                <a:solidFill>
                  <a:srgbClr val="002060"/>
                </a:solidFill>
              </a:rPr>
            </a:br>
            <a:r>
              <a:rPr lang="cs-CZ" sz="1800" dirty="0" smtClean="0">
                <a:solidFill>
                  <a:srgbClr val="002060"/>
                </a:solidFill>
              </a:rPr>
              <a:t>stavební elementy světa </a:t>
            </a:r>
            <a:r>
              <a:rPr lang="cs-CZ" sz="1800" dirty="0" smtClean="0">
                <a:solidFill>
                  <a:srgbClr val="002060"/>
                </a:solidFill>
                <a:sym typeface="Wingdings" pitchFamily="2" charset="2"/>
              </a:rPr>
              <a:t></a:t>
            </a:r>
          </a:p>
          <a:p>
            <a:pPr algn="l"/>
            <a:endParaRPr lang="cs-CZ" sz="1800" dirty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cs-CZ" sz="1800" dirty="0" smtClean="0">
                <a:solidFill>
                  <a:srgbClr val="002060"/>
                </a:solidFill>
                <a:sym typeface="Wingdings" pitchFamily="2" charset="2"/>
              </a:rPr>
              <a:t>svět je fantasticky rozmanitý, plný oborů, které se nedají jednoduše popsat, i když bychom strukturu hmoty objevili – chemie, biologie, lékařství, filozofie…</a:t>
            </a:r>
          </a:p>
          <a:p>
            <a:pPr algn="l"/>
            <a:endParaRPr lang="cs-CZ" sz="1800" dirty="0">
              <a:solidFill>
                <a:srgbClr val="002060"/>
              </a:solidFill>
              <a:sym typeface="Wingdings" pitchFamily="2" charset="2"/>
            </a:endParaRPr>
          </a:p>
          <a:p>
            <a:pPr algn="l"/>
            <a:r>
              <a:rPr lang="cs-CZ" sz="1800" dirty="0" smtClean="0">
                <a:solidFill>
                  <a:srgbClr val="002060"/>
                </a:solidFill>
                <a:sym typeface="Wingdings" pitchFamily="2" charset="2"/>
              </a:rPr>
              <a:t>doufejme, že lidstvo pochopí důležitost základního výzkumu (a zbaví se různých nepoučitelných vůdců a „důležitých“ </a:t>
            </a:r>
            <a:r>
              <a:rPr lang="cs-CZ" sz="1800" dirty="0" err="1" smtClean="0">
                <a:solidFill>
                  <a:srgbClr val="002060"/>
                </a:solidFill>
                <a:sym typeface="Wingdings" pitchFamily="2" charset="2"/>
              </a:rPr>
              <a:t>všeználků</a:t>
            </a:r>
            <a:r>
              <a:rPr lang="cs-CZ" sz="1800" dirty="0" smtClean="0">
                <a:solidFill>
                  <a:srgbClr val="002060"/>
                </a:solidFill>
                <a:sym typeface="Wingdings" pitchFamily="2" charset="2"/>
              </a:rPr>
              <a:t>) a naše již dost teplá a zplundrovaná planeta nám dá šanci se napravit a poznat ji, mikrosvět i samotný Vesmír.  </a:t>
            </a:r>
          </a:p>
          <a:p>
            <a:pPr algn="l"/>
            <a:endParaRPr lang="cs-CZ" sz="1400" dirty="0">
              <a:solidFill>
                <a:srgbClr val="006600"/>
              </a:solidFill>
              <a:sym typeface="Wingdings" pitchFamily="2" charset="2"/>
            </a:endParaRPr>
          </a:p>
          <a:p>
            <a:pPr algn="l"/>
            <a:endParaRPr lang="cs-CZ" sz="1400" dirty="0" smtClean="0">
              <a:solidFill>
                <a:srgbClr val="006600"/>
              </a:solidFill>
              <a:sym typeface="Wingdings" pitchFamily="2" charset="2"/>
            </a:endParaRPr>
          </a:p>
          <a:p>
            <a:pPr algn="l"/>
            <a:endParaRPr lang="cs-CZ" sz="1400" dirty="0" smtClean="0"/>
          </a:p>
          <a:p>
            <a:pPr algn="l"/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xmlns="" val="282013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Tomáš Sýkora: CERN - laboratoř (nejen) mikrosvěta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73DA-FC9E-48F2-9752-1C9131270014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4536504" cy="63408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d</a:t>
            </a:r>
            <a:r>
              <a:rPr lang="cs-CZ" sz="2800" dirty="0" smtClean="0">
                <a:solidFill>
                  <a:srgbClr val="002060"/>
                </a:solidFill>
              </a:rPr>
              <a:t>ě</a:t>
            </a:r>
            <a:r>
              <a:rPr lang="en-US" sz="2800" dirty="0" err="1" smtClean="0">
                <a:solidFill>
                  <a:srgbClr val="002060"/>
                </a:solidFill>
              </a:rPr>
              <a:t>kuji</a:t>
            </a:r>
            <a:r>
              <a:rPr lang="en-US" sz="2800" dirty="0" smtClean="0">
                <a:solidFill>
                  <a:srgbClr val="002060"/>
                </a:solidFill>
              </a:rPr>
              <a:t> v</a:t>
            </a:r>
            <a:r>
              <a:rPr lang="cs-CZ" sz="2800" dirty="0" smtClean="0">
                <a:solidFill>
                  <a:srgbClr val="002060"/>
                </a:solidFill>
              </a:rPr>
              <a:t>á</a:t>
            </a:r>
            <a:r>
              <a:rPr lang="en-US" sz="2800" dirty="0" smtClean="0">
                <a:solidFill>
                  <a:srgbClr val="002060"/>
                </a:solidFill>
              </a:rPr>
              <a:t>m </a:t>
            </a:r>
            <a:r>
              <a:rPr lang="en-US" sz="2800" dirty="0" err="1" smtClean="0">
                <a:solidFill>
                  <a:srgbClr val="002060"/>
                </a:solidFill>
              </a:rPr>
              <a:t>za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pozornost</a:t>
            </a:r>
            <a:endParaRPr lang="cs-CZ" sz="2800" dirty="0">
              <a:solidFill>
                <a:srgbClr val="00206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260648"/>
            <a:ext cx="3364770" cy="59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731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6552728" cy="634082"/>
          </a:xfrm>
        </p:spPr>
        <p:txBody>
          <a:bodyPr>
            <a:normAutofit/>
          </a:bodyPr>
          <a:lstStyle/>
          <a:p>
            <a:pPr algn="l"/>
            <a:r>
              <a:rPr lang="cs-CZ" sz="2000" dirty="0" smtClean="0">
                <a:solidFill>
                  <a:srgbClr val="002060"/>
                </a:solidFill>
              </a:rPr>
              <a:t>původní návrh de </a:t>
            </a:r>
            <a:r>
              <a:rPr lang="cs-CZ" sz="2000" dirty="0" err="1" smtClean="0">
                <a:solidFill>
                  <a:srgbClr val="002060"/>
                </a:solidFill>
              </a:rPr>
              <a:t>Broglieho</a:t>
            </a:r>
            <a:r>
              <a:rPr lang="cs-CZ" sz="2000" dirty="0" smtClean="0">
                <a:solidFill>
                  <a:srgbClr val="002060"/>
                </a:solidFill>
              </a:rPr>
              <a:t> obsahoval věty typu: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2784" y="2060848"/>
            <a:ext cx="8489696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„… </a:t>
            </a:r>
            <a:r>
              <a:rPr lang="en-US" sz="2000" dirty="0" smtClean="0">
                <a:solidFill>
                  <a:srgbClr val="002060"/>
                </a:solidFill>
              </a:rPr>
              <a:t>a laboratory or institution where it would be possible to do scientific work, </a:t>
            </a:r>
            <a:br>
              <a:rPr lang="en-US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but somehow beyond of the different participating states.“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„… this body could be endowed with more resources than national laboratories </a:t>
            </a:r>
            <a:br>
              <a:rPr lang="en-US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and could, consequently, undertake tasks… beyond their scope…“</a:t>
            </a:r>
          </a:p>
          <a:p>
            <a:endParaRPr lang="cs-CZ" sz="2000" dirty="0"/>
          </a:p>
          <a:p>
            <a:endParaRPr lang="cs-CZ" sz="2000" dirty="0" smtClean="0">
              <a:solidFill>
                <a:srgbClr val="002060"/>
              </a:solidFill>
            </a:endParaRPr>
          </a:p>
          <a:p>
            <a:r>
              <a:rPr lang="cs-CZ" sz="2000" dirty="0" smtClean="0">
                <a:solidFill>
                  <a:srgbClr val="002060"/>
                </a:solidFill>
              </a:rPr>
              <a:t>a pozdější resoluce:</a:t>
            </a:r>
            <a:endParaRPr lang="cs-CZ" sz="2000" dirty="0">
              <a:solidFill>
                <a:srgbClr val="002060"/>
              </a:solidFill>
            </a:endParaRPr>
          </a:p>
          <a:p>
            <a:endParaRPr lang="cs-CZ" sz="2000" dirty="0" smtClean="0">
              <a:solidFill>
                <a:srgbClr val="002060"/>
              </a:solidFill>
            </a:endParaRPr>
          </a:p>
          <a:p>
            <a:r>
              <a:rPr lang="cs-CZ" sz="2000" dirty="0" smtClean="0">
                <a:solidFill>
                  <a:srgbClr val="002060"/>
                </a:solidFill>
              </a:rPr>
              <a:t>„… </a:t>
            </a:r>
            <a:r>
              <a:rPr lang="en-US" sz="2000" dirty="0" smtClean="0">
                <a:solidFill>
                  <a:srgbClr val="002060"/>
                </a:solidFill>
              </a:rPr>
              <a:t>Collaboration could be easier due to the „true nature of science</a:t>
            </a:r>
            <a:r>
              <a:rPr lang="cs-CZ" sz="2000" dirty="0" smtClean="0">
                <a:solidFill>
                  <a:srgbClr val="002060"/>
                </a:solidFill>
              </a:rPr>
              <a:t>…</a:t>
            </a:r>
            <a:r>
              <a:rPr lang="en-US" sz="2000" dirty="0" smtClean="0">
                <a:solidFill>
                  <a:srgbClr val="002060"/>
                </a:solidFill>
              </a:rPr>
              <a:t>“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cs-CZ" sz="2000" dirty="0" smtClean="0">
                <a:solidFill>
                  <a:srgbClr val="002060"/>
                </a:solidFill>
              </a:rPr>
              <a:t>„… </a:t>
            </a:r>
            <a:r>
              <a:rPr lang="cs-CZ" sz="2000" dirty="0">
                <a:solidFill>
                  <a:srgbClr val="002060"/>
                </a:solidFill>
              </a:rPr>
              <a:t>t</a:t>
            </a:r>
            <a:r>
              <a:rPr lang="en-US" sz="2000" dirty="0" smtClean="0">
                <a:solidFill>
                  <a:srgbClr val="002060"/>
                </a:solidFill>
              </a:rPr>
              <a:t>his kind of cooperation would serve also other disciplines…</a:t>
            </a:r>
            <a:r>
              <a:rPr lang="cs-CZ" sz="2000" dirty="0" smtClean="0">
                <a:solidFill>
                  <a:srgbClr val="002060"/>
                </a:solidFill>
              </a:rPr>
              <a:t>“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4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229600" cy="1143000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006600"/>
                </a:solidFill>
              </a:rPr>
              <a:t>backup</a:t>
            </a:r>
            <a:endParaRPr lang="cs-CZ" dirty="0">
              <a:solidFill>
                <a:srgbClr val="0066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50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2754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51</a:t>
            </a:fld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036" y="332656"/>
            <a:ext cx="8045928" cy="344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686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39825"/>
          </a:xfrm>
        </p:spPr>
        <p:txBody>
          <a:bodyPr/>
          <a:lstStyle/>
          <a:p>
            <a:r>
              <a:rPr lang="cs-CZ" sz="4000" dirty="0" smtClean="0"/>
              <a:t>fyzika </a:t>
            </a:r>
            <a:r>
              <a:rPr lang="cs-CZ" sz="4000" dirty="0"/>
              <a:t>jádra a částic v medicíně (1)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44512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1800" dirty="0"/>
              <a:t>výzkum a možné aplikace: již přes 100 let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1895 </a:t>
            </a:r>
            <a:r>
              <a:rPr lang="cs-CZ" sz="1600" dirty="0" err="1"/>
              <a:t>W.C.Röntgen</a:t>
            </a:r>
            <a:r>
              <a:rPr lang="cs-CZ" sz="1600" dirty="0"/>
              <a:t> – RTG záření</a:t>
            </a:r>
          </a:p>
          <a:p>
            <a:pPr lvl="2">
              <a:lnSpc>
                <a:spcPct val="80000"/>
              </a:lnSpc>
            </a:pPr>
            <a:r>
              <a:rPr lang="cs-CZ" sz="1400" dirty="0"/>
              <a:t>fyzikální vlastnosti, možné využití v medicíně</a:t>
            </a:r>
          </a:p>
          <a:p>
            <a:pPr lvl="2">
              <a:lnSpc>
                <a:spcPct val="80000"/>
              </a:lnSpc>
            </a:pPr>
            <a:r>
              <a:rPr lang="cs-CZ" sz="1400" dirty="0"/>
              <a:t>aplikace: diagnostika – 6 týdnů, terapie – 12 měsíců po objevu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1896 </a:t>
            </a:r>
            <a:r>
              <a:rPr lang="cs-CZ" sz="1600" dirty="0" err="1"/>
              <a:t>H.Becquerel</a:t>
            </a:r>
            <a:r>
              <a:rPr lang="cs-CZ" sz="1600" dirty="0"/>
              <a:t> – přirozená radioaktivita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1898 </a:t>
            </a:r>
            <a:r>
              <a:rPr lang="cs-CZ" sz="1600" dirty="0" err="1"/>
              <a:t>M.Curie</a:t>
            </a:r>
            <a:r>
              <a:rPr lang="cs-CZ" sz="1600" dirty="0"/>
              <a:t> – radium</a:t>
            </a:r>
          </a:p>
          <a:p>
            <a:pPr lvl="2">
              <a:lnSpc>
                <a:spcPct val="80000"/>
              </a:lnSpc>
            </a:pPr>
            <a:r>
              <a:rPr lang="cs-CZ" sz="1400" dirty="0"/>
              <a:t>léčba nádorových onemocnění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1923 G.de </a:t>
            </a:r>
            <a:r>
              <a:rPr lang="cs-CZ" sz="1600" dirty="0" err="1"/>
              <a:t>Hevesy</a:t>
            </a:r>
            <a:r>
              <a:rPr lang="cs-CZ" sz="1600" dirty="0"/>
              <a:t> – radioaktivní značení</a:t>
            </a:r>
          </a:p>
          <a:p>
            <a:pPr lvl="2">
              <a:lnSpc>
                <a:spcPct val="80000"/>
              </a:lnSpc>
            </a:pPr>
            <a:r>
              <a:rPr lang="cs-CZ" sz="1400" dirty="0"/>
              <a:t>přesná detekce </a:t>
            </a:r>
            <a:r>
              <a:rPr lang="cs-CZ" sz="1400" dirty="0">
                <a:cs typeface="Arial" charset="0"/>
              </a:rPr>
              <a:t>→ </a:t>
            </a:r>
            <a:r>
              <a:rPr lang="cs-CZ" sz="1400" dirty="0"/>
              <a:t>vysoká citlivost, neovlivní fyziologické podmínky</a:t>
            </a:r>
          </a:p>
          <a:p>
            <a:pPr lvl="2">
              <a:lnSpc>
                <a:spcPct val="80000"/>
              </a:lnSpc>
            </a:pPr>
            <a:r>
              <a:rPr lang="cs-CZ" sz="1400" baseline="30000" dirty="0"/>
              <a:t>131</a:t>
            </a:r>
            <a:r>
              <a:rPr lang="cs-CZ" sz="1400" dirty="0"/>
              <a:t>I + štítná žláza: kurativní (1938 Hertz, </a:t>
            </a:r>
            <a:r>
              <a:rPr lang="cs-CZ" sz="1400" dirty="0" err="1"/>
              <a:t>Roberts</a:t>
            </a:r>
            <a:r>
              <a:rPr lang="cs-CZ" sz="1400" dirty="0"/>
              <a:t>, </a:t>
            </a:r>
            <a:r>
              <a:rPr lang="cs-CZ" sz="1400" dirty="0" err="1"/>
              <a:t>Evans</a:t>
            </a:r>
            <a:r>
              <a:rPr lang="cs-CZ" sz="1400" dirty="0"/>
              <a:t>)</a:t>
            </a:r>
          </a:p>
          <a:p>
            <a:pPr lvl="2">
              <a:lnSpc>
                <a:spcPct val="80000"/>
              </a:lnSpc>
            </a:pPr>
            <a:r>
              <a:rPr lang="cs-CZ" sz="1400" dirty="0"/>
              <a:t>další izotopy: paliativní léčba; diagnostika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1931 </a:t>
            </a:r>
            <a:r>
              <a:rPr lang="cs-CZ" sz="1600" dirty="0" err="1"/>
              <a:t>E.O.Lawrence</a:t>
            </a:r>
            <a:r>
              <a:rPr lang="cs-CZ" sz="1600" dirty="0"/>
              <a:t> – cyklotron</a:t>
            </a:r>
          </a:p>
          <a:p>
            <a:pPr lvl="2">
              <a:lnSpc>
                <a:spcPct val="80000"/>
              </a:lnSpc>
            </a:pPr>
            <a:r>
              <a:rPr lang="cs-CZ" sz="1400" dirty="0"/>
              <a:t>izotopy s krátkou dobou života (1939 </a:t>
            </a:r>
            <a:r>
              <a:rPr lang="cs-CZ" sz="1400" dirty="0" err="1"/>
              <a:t>J.Lawrence</a:t>
            </a:r>
            <a:r>
              <a:rPr lang="cs-CZ" sz="1400" dirty="0"/>
              <a:t> – terapie)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1946 </a:t>
            </a:r>
            <a:r>
              <a:rPr lang="cs-CZ" sz="1600" dirty="0" err="1"/>
              <a:t>R.Wilson</a:t>
            </a:r>
            <a:r>
              <a:rPr lang="cs-CZ" sz="1600" dirty="0"/>
              <a:t> – hadronová radioterapie</a:t>
            </a:r>
          </a:p>
          <a:p>
            <a:pPr lvl="2">
              <a:lnSpc>
                <a:spcPct val="80000"/>
              </a:lnSpc>
            </a:pPr>
            <a:r>
              <a:rPr lang="cs-CZ" sz="1400" dirty="0"/>
              <a:t>1954 </a:t>
            </a:r>
            <a:r>
              <a:rPr lang="cs-CZ" sz="1400" dirty="0" err="1"/>
              <a:t>J.Lawrence</a:t>
            </a:r>
            <a:r>
              <a:rPr lang="cs-CZ" sz="1400" dirty="0"/>
              <a:t> – protonové svazky</a:t>
            </a:r>
          </a:p>
          <a:p>
            <a:pPr lvl="2">
              <a:lnSpc>
                <a:spcPct val="80000"/>
              </a:lnSpc>
            </a:pPr>
            <a:r>
              <a:rPr lang="cs-CZ" sz="1400" dirty="0"/>
              <a:t>1974 </a:t>
            </a:r>
            <a:r>
              <a:rPr lang="cs-CZ" sz="1400" dirty="0" err="1"/>
              <a:t>C.A.Tobias</a:t>
            </a:r>
            <a:r>
              <a:rPr lang="cs-CZ" sz="1400" dirty="0"/>
              <a:t>, </a:t>
            </a:r>
            <a:r>
              <a:rPr lang="cs-CZ" sz="1400" dirty="0" err="1"/>
              <a:t>J.Lawrence</a:t>
            </a:r>
            <a:r>
              <a:rPr lang="cs-CZ" sz="1400" dirty="0"/>
              <a:t> – ionty</a:t>
            </a:r>
          </a:p>
          <a:p>
            <a:pPr lvl="2">
              <a:lnSpc>
                <a:spcPct val="80000"/>
              </a:lnSpc>
            </a:pPr>
            <a:r>
              <a:rPr lang="cs-CZ" sz="1400" dirty="0"/>
              <a:t>1997 PSI, GSI – aktivní skenování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1951 </a:t>
            </a:r>
            <a:r>
              <a:rPr lang="cs-CZ" sz="1600" dirty="0" err="1"/>
              <a:t>Wrenn</a:t>
            </a:r>
            <a:r>
              <a:rPr lang="cs-CZ" sz="1600" dirty="0"/>
              <a:t>, </a:t>
            </a:r>
            <a:r>
              <a:rPr lang="cs-CZ" sz="1600" dirty="0" err="1"/>
              <a:t>Brownell</a:t>
            </a:r>
            <a:r>
              <a:rPr lang="cs-CZ" sz="1600" dirty="0"/>
              <a:t>, </a:t>
            </a:r>
            <a:r>
              <a:rPr lang="cs-CZ" sz="1600" dirty="0" err="1"/>
              <a:t>Sweet</a:t>
            </a:r>
            <a:r>
              <a:rPr lang="cs-CZ" sz="1600" dirty="0"/>
              <a:t> – pozitronová emisní tomografie (PET)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70. léta </a:t>
            </a:r>
            <a:r>
              <a:rPr lang="cs-CZ" sz="1600" dirty="0" err="1"/>
              <a:t>G.Hounsfield</a:t>
            </a:r>
            <a:r>
              <a:rPr lang="cs-CZ" sz="1600" dirty="0"/>
              <a:t>, </a:t>
            </a:r>
            <a:r>
              <a:rPr lang="cs-CZ" sz="1600" dirty="0" err="1"/>
              <a:t>A.Cormack</a:t>
            </a:r>
            <a:r>
              <a:rPr lang="cs-CZ" sz="1600" dirty="0"/>
              <a:t> – počítačová tomografie (CT)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1972 </a:t>
            </a:r>
            <a:r>
              <a:rPr lang="cs-CZ" sz="1600" dirty="0" err="1"/>
              <a:t>Damadian</a:t>
            </a:r>
            <a:r>
              <a:rPr lang="cs-CZ" sz="1600" dirty="0"/>
              <a:t> – jaderná magnetická rezonance</a:t>
            </a:r>
          </a:p>
          <a:p>
            <a:pPr lvl="1">
              <a:lnSpc>
                <a:spcPct val="80000"/>
              </a:lnSpc>
            </a:pPr>
            <a:endParaRPr lang="cs-CZ" sz="1600" dirty="0"/>
          </a:p>
          <a:p>
            <a:pPr lvl="1">
              <a:lnSpc>
                <a:spcPct val="80000"/>
              </a:lnSpc>
            </a:pPr>
            <a:r>
              <a:rPr lang="cs-CZ" sz="1600" dirty="0"/>
              <a:t>detektory </a:t>
            </a:r>
            <a:r>
              <a:rPr lang="cs-CZ" sz="1400" dirty="0"/>
              <a:t>(filmy, ionizační komory, Geiger-Müllerovy čítače, scintilátory)</a:t>
            </a:r>
          </a:p>
          <a:p>
            <a:pPr lvl="2">
              <a:lnSpc>
                <a:spcPct val="80000"/>
              </a:lnSpc>
            </a:pPr>
            <a:r>
              <a:rPr lang="cs-CZ" sz="1400" dirty="0"/>
              <a:t>prostorové rozlišení, nižší zátěž pacienta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výpočetní metody</a:t>
            </a:r>
          </a:p>
        </p:txBody>
      </p:sp>
      <p:sp>
        <p:nvSpPr>
          <p:cNvPr id="2" name="Obdélník 1"/>
          <p:cNvSpPr/>
          <p:nvPr/>
        </p:nvSpPr>
        <p:spPr>
          <a:xfrm>
            <a:off x="4427984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Mgr. Pavel Kundrát, PhD.</a:t>
            </a:r>
          </a:p>
          <a:p>
            <a:r>
              <a:rPr lang="cs-CZ" dirty="0" smtClean="0"/>
              <a:t>Fyzikální ústav AV ČR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52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77372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Fyzika jádra a částic v medicíně (2)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/>
              <a:t>diagnostické metody: 3D zobrazovací techniky</a:t>
            </a:r>
          </a:p>
          <a:p>
            <a:pPr lvl="1">
              <a:lnSpc>
                <a:spcPct val="80000"/>
              </a:lnSpc>
            </a:pPr>
            <a:r>
              <a:rPr lang="cs-CZ" sz="1600"/>
              <a:t>počítačová tomografie (CT) – RTG – elektronová hustota</a:t>
            </a:r>
          </a:p>
          <a:p>
            <a:pPr lvl="1">
              <a:lnSpc>
                <a:spcPct val="80000"/>
              </a:lnSpc>
            </a:pPr>
            <a:r>
              <a:rPr lang="cs-CZ" sz="1600"/>
              <a:t>magnetická rezonance (MR, NMR, MRI)</a:t>
            </a:r>
          </a:p>
          <a:p>
            <a:pPr lvl="2">
              <a:lnSpc>
                <a:spcPct val="80000"/>
              </a:lnSpc>
            </a:pPr>
            <a:r>
              <a:rPr lang="cs-CZ" sz="1400"/>
              <a:t>polarizace jádra ve vnějším mag. poli</a:t>
            </a:r>
          </a:p>
          <a:p>
            <a:pPr lvl="2">
              <a:lnSpc>
                <a:spcPct val="80000"/>
              </a:lnSpc>
            </a:pPr>
            <a:r>
              <a:rPr lang="cs-CZ" sz="1400">
                <a:cs typeface="Arial" charset="0"/>
              </a:rPr>
              <a:t>měkké tkáně (+ informace o typu tkáně)</a:t>
            </a:r>
            <a:endParaRPr lang="cs-CZ" sz="1400"/>
          </a:p>
          <a:p>
            <a:pPr lvl="1">
              <a:lnSpc>
                <a:spcPct val="80000"/>
              </a:lnSpc>
            </a:pPr>
            <a:r>
              <a:rPr lang="cs-CZ" sz="1600"/>
              <a:t>pozitronová emisní tomografie (PET)</a:t>
            </a:r>
          </a:p>
          <a:p>
            <a:pPr lvl="2">
              <a:lnSpc>
                <a:spcPct val="80000"/>
              </a:lnSpc>
            </a:pPr>
            <a:r>
              <a:rPr lang="cs-CZ" sz="1400">
                <a:cs typeface="Arial" charset="0"/>
              </a:rPr>
              <a:t>nosič + izotop (</a:t>
            </a:r>
            <a:r>
              <a:rPr lang="cs-CZ" sz="1400" baseline="30000">
                <a:cs typeface="Arial" charset="0"/>
              </a:rPr>
              <a:t>18</a:t>
            </a:r>
            <a:r>
              <a:rPr lang="cs-CZ" sz="1400">
                <a:cs typeface="Arial" charset="0"/>
              </a:rPr>
              <a:t>F-deoxyglukosa (FDG), </a:t>
            </a:r>
            <a:r>
              <a:rPr lang="cs-CZ" sz="1400" baseline="30000">
                <a:cs typeface="Arial" charset="0"/>
              </a:rPr>
              <a:t>11</a:t>
            </a:r>
            <a:r>
              <a:rPr lang="cs-CZ" sz="1400">
                <a:cs typeface="Arial" charset="0"/>
              </a:rPr>
              <a:t>C-methionin)</a:t>
            </a:r>
          </a:p>
          <a:p>
            <a:pPr lvl="2">
              <a:lnSpc>
                <a:spcPct val="80000"/>
              </a:lnSpc>
            </a:pPr>
            <a:r>
              <a:rPr lang="el-GR" sz="1400">
                <a:cs typeface="Arial" charset="0"/>
              </a:rPr>
              <a:t>β</a:t>
            </a:r>
            <a:r>
              <a:rPr lang="cs-CZ" sz="1400" baseline="30000">
                <a:cs typeface="Arial" charset="0"/>
              </a:rPr>
              <a:t>+ </a:t>
            </a:r>
            <a:r>
              <a:rPr lang="cs-CZ" sz="1400">
                <a:cs typeface="Arial" charset="0"/>
              </a:rPr>
              <a:t>rozpad, koincidence 2</a:t>
            </a:r>
            <a:r>
              <a:rPr lang="el-GR" sz="1400">
                <a:cs typeface="Arial" charset="0"/>
              </a:rPr>
              <a:t>γ</a:t>
            </a:r>
            <a:r>
              <a:rPr lang="cs-CZ" sz="1400">
                <a:cs typeface="Arial" charset="0"/>
              </a:rPr>
              <a:t> (511 keV)</a:t>
            </a:r>
          </a:p>
          <a:p>
            <a:pPr lvl="2">
              <a:lnSpc>
                <a:spcPct val="80000"/>
              </a:lnSpc>
            </a:pPr>
            <a:r>
              <a:rPr lang="cs-CZ" sz="1400">
                <a:cs typeface="Arial" charset="0"/>
              </a:rPr>
              <a:t>kinetika farmak, výzkum mozku – nádory, Alzheimerova choroba</a:t>
            </a:r>
          </a:p>
          <a:p>
            <a:pPr lvl="2">
              <a:lnSpc>
                <a:spcPct val="80000"/>
              </a:lnSpc>
            </a:pPr>
            <a:endParaRPr lang="cs-CZ" sz="140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sz="1800">
                <a:cs typeface="Arial" charset="0"/>
              </a:rPr>
              <a:t>terapie nádorových onemocnění</a:t>
            </a:r>
          </a:p>
          <a:p>
            <a:pPr lvl="1">
              <a:lnSpc>
                <a:spcPct val="80000"/>
              </a:lnSpc>
            </a:pPr>
            <a:r>
              <a:rPr lang="cs-CZ" sz="1600">
                <a:cs typeface="Arial" charset="0"/>
              </a:rPr>
              <a:t>biologická účinnost ionizujícího záření: 300 Gy letální … ohřátí o 0.001</a:t>
            </a:r>
            <a:r>
              <a:rPr lang="en-US" sz="1600">
                <a:cs typeface="Arial" charset="0"/>
              </a:rPr>
              <a:t>°</a:t>
            </a:r>
            <a:r>
              <a:rPr lang="cs-CZ" sz="1600">
                <a:cs typeface="Arial" charset="0"/>
              </a:rPr>
              <a:t>C</a:t>
            </a:r>
          </a:p>
          <a:p>
            <a:pPr lvl="1">
              <a:lnSpc>
                <a:spcPct val="80000"/>
              </a:lnSpc>
            </a:pPr>
            <a:r>
              <a:rPr lang="cs-CZ" sz="1600">
                <a:cs typeface="Arial" charset="0"/>
              </a:rPr>
              <a:t>fotonová radioterapie</a:t>
            </a:r>
          </a:p>
          <a:p>
            <a:pPr lvl="2">
              <a:lnSpc>
                <a:spcPct val="80000"/>
              </a:lnSpc>
            </a:pPr>
            <a:r>
              <a:rPr lang="cs-CZ" sz="1400">
                <a:cs typeface="Arial" charset="0"/>
              </a:rPr>
              <a:t>fyzikální omezení (exponenciální pokles dávky s hloubkou průniku)</a:t>
            </a:r>
          </a:p>
          <a:p>
            <a:pPr lvl="1">
              <a:lnSpc>
                <a:spcPct val="80000"/>
              </a:lnSpc>
            </a:pPr>
            <a:r>
              <a:rPr lang="cs-CZ" sz="1600">
                <a:cs typeface="Arial" charset="0"/>
              </a:rPr>
              <a:t>brachyterapie</a:t>
            </a:r>
          </a:p>
          <a:p>
            <a:pPr lvl="1">
              <a:lnSpc>
                <a:spcPct val="80000"/>
              </a:lnSpc>
            </a:pPr>
            <a:r>
              <a:rPr lang="cs-CZ" sz="1600">
                <a:cs typeface="Arial" charset="0"/>
              </a:rPr>
              <a:t>radioaktivní izotop vázaný na selektivně vychytávané látky (štítná žláza + jód) – kurativní, paliativní</a:t>
            </a:r>
          </a:p>
          <a:p>
            <a:pPr lvl="1">
              <a:lnSpc>
                <a:spcPct val="80000"/>
              </a:lnSpc>
            </a:pPr>
            <a:r>
              <a:rPr lang="cs-CZ" sz="1600">
                <a:cs typeface="Arial" charset="0"/>
              </a:rPr>
              <a:t>neutronová záchytová terapie (BNCT)</a:t>
            </a:r>
          </a:p>
          <a:p>
            <a:pPr lvl="1">
              <a:lnSpc>
                <a:spcPct val="80000"/>
              </a:lnSpc>
            </a:pPr>
            <a:r>
              <a:rPr lang="cs-CZ" sz="1600">
                <a:cs typeface="Arial" charset="0"/>
              </a:rPr>
              <a:t>neutronová terapie (externí svazek)</a:t>
            </a:r>
          </a:p>
          <a:p>
            <a:pPr lvl="1">
              <a:lnSpc>
                <a:spcPct val="80000"/>
              </a:lnSpc>
            </a:pPr>
            <a:r>
              <a:rPr lang="cs-CZ" sz="1600">
                <a:cs typeface="Arial" charset="0"/>
              </a:rPr>
              <a:t>svazky pionů </a:t>
            </a:r>
            <a:r>
              <a:rPr lang="el-GR" sz="1600">
                <a:cs typeface="Arial" charset="0"/>
              </a:rPr>
              <a:t>π</a:t>
            </a:r>
            <a:r>
              <a:rPr lang="cs-CZ" sz="1600" baseline="30000">
                <a:cs typeface="Arial" charset="0"/>
              </a:rPr>
              <a:t>-</a:t>
            </a:r>
          </a:p>
          <a:p>
            <a:pPr lvl="1">
              <a:lnSpc>
                <a:spcPct val="80000"/>
              </a:lnSpc>
            </a:pPr>
            <a:r>
              <a:rPr lang="cs-CZ" sz="1600">
                <a:cs typeface="Arial" charset="0"/>
              </a:rPr>
              <a:t>hadronová radioterapie (protony, ionty)</a:t>
            </a:r>
            <a:endParaRPr lang="cs-CZ" sz="160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53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02751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r>
              <a:rPr lang="cs-CZ" sz="3600"/>
              <a:t>Radioterapie nádorových onemocnění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68413"/>
            <a:ext cx="8229600" cy="55895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000"/>
              <a:t>lokální léčebná metoda</a:t>
            </a:r>
          </a:p>
          <a:p>
            <a:pPr>
              <a:lnSpc>
                <a:spcPct val="80000"/>
              </a:lnSpc>
            </a:pPr>
            <a:r>
              <a:rPr lang="cs-CZ" sz="2000"/>
              <a:t>přizpůsobit oblast předávané dávky podle tvaru ložiska</a:t>
            </a:r>
          </a:p>
          <a:p>
            <a:pPr>
              <a:lnSpc>
                <a:spcPct val="80000"/>
              </a:lnSpc>
            </a:pPr>
            <a:r>
              <a:rPr lang="cs-CZ" sz="2000"/>
              <a:t>konvenční radioterapie: fotony, elektrony (</a:t>
            </a:r>
            <a:r>
              <a:rPr lang="cs-CZ" sz="2000" baseline="30000"/>
              <a:t>60</a:t>
            </a:r>
            <a:r>
              <a:rPr lang="cs-CZ" sz="2000"/>
              <a:t>Co, linac)</a:t>
            </a:r>
          </a:p>
          <a:p>
            <a:pPr lvl="1">
              <a:lnSpc>
                <a:spcPct val="80000"/>
              </a:lnSpc>
            </a:pPr>
            <a:r>
              <a:rPr lang="cs-CZ" sz="1800"/>
              <a:t>exponenciálně klesající hloubkové dávky</a:t>
            </a:r>
          </a:p>
          <a:p>
            <a:pPr>
              <a:lnSpc>
                <a:spcPct val="80000"/>
              </a:lnSpc>
            </a:pPr>
            <a:r>
              <a:rPr lang="cs-CZ" sz="2000"/>
              <a:t>ozařování z více polí</a:t>
            </a:r>
          </a:p>
          <a:p>
            <a:pPr>
              <a:lnSpc>
                <a:spcPct val="80000"/>
              </a:lnSpc>
            </a:pPr>
            <a:r>
              <a:rPr lang="cs-CZ" sz="2000"/>
              <a:t>frakcionace</a:t>
            </a:r>
          </a:p>
          <a:p>
            <a:pPr>
              <a:lnSpc>
                <a:spcPct val="80000"/>
              </a:lnSpc>
            </a:pPr>
            <a:r>
              <a:rPr lang="cs-CZ" sz="2000"/>
              <a:t>radioterapie s modulovanou intenzitou (IMRT)</a:t>
            </a:r>
          </a:p>
          <a:p>
            <a:pPr lvl="1">
              <a:lnSpc>
                <a:spcPct val="80000"/>
              </a:lnSpc>
            </a:pPr>
            <a:r>
              <a:rPr lang="cs-CZ" sz="1800"/>
              <a:t>nehomogenní intenzitní profil</a:t>
            </a:r>
          </a:p>
          <a:p>
            <a:pPr lvl="1">
              <a:lnSpc>
                <a:spcPct val="80000"/>
              </a:lnSpc>
            </a:pPr>
            <a:r>
              <a:rPr lang="cs-CZ" sz="1800"/>
              <a:t>pokrytí cílové oblasti vysokou dávkou</a:t>
            </a:r>
          </a:p>
        </p:txBody>
      </p:sp>
      <p:pic>
        <p:nvPicPr>
          <p:cNvPr id="91140" name="Picture 4" descr="tera-foto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879975"/>
            <a:ext cx="29527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xray_bea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12" t="14272" r="18550" b="54155"/>
          <a:stretch>
            <a:fillRect/>
          </a:stretch>
        </p:blipFill>
        <p:spPr bwMode="auto">
          <a:xfrm>
            <a:off x="6011863" y="2444750"/>
            <a:ext cx="3167062" cy="21018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6" descr="xray_beam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0" t="11143" r="14493" b="56696"/>
          <a:stretch>
            <a:fillRect/>
          </a:stretch>
        </p:blipFill>
        <p:spPr bwMode="auto">
          <a:xfrm>
            <a:off x="6011863" y="4768850"/>
            <a:ext cx="3168650" cy="21161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7" descr="pedroni_fi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52875"/>
            <a:ext cx="3059113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54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187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epth-dos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0" t="5489" r="3430" b="2986"/>
          <a:stretch>
            <a:fillRect/>
          </a:stretch>
        </p:blipFill>
        <p:spPr>
          <a:xfrm>
            <a:off x="4859338" y="-26988"/>
            <a:ext cx="4284662" cy="31416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2163" name="Group 3"/>
          <p:cNvGrpSpPr>
            <a:grpSpLocks/>
          </p:cNvGrpSpPr>
          <p:nvPr/>
        </p:nvGrpSpPr>
        <p:grpSpPr bwMode="auto">
          <a:xfrm>
            <a:off x="3924300" y="3168650"/>
            <a:ext cx="5219700" cy="3716338"/>
            <a:chOff x="2426" y="935"/>
            <a:chExt cx="3679" cy="2590"/>
          </a:xfrm>
        </p:grpSpPr>
        <p:pic>
          <p:nvPicPr>
            <p:cNvPr id="92164" name="Picture 4" descr="xray_beam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812" t="14272" r="18550" b="54155"/>
            <a:stretch>
              <a:fillRect/>
            </a:stretch>
          </p:blipFill>
          <p:spPr bwMode="auto">
            <a:xfrm>
              <a:off x="2472" y="935"/>
              <a:ext cx="1784" cy="129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5" name="Picture 5" descr="xray_beam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000" t="11143" r="14493" b="56696"/>
            <a:stretch>
              <a:fillRect/>
            </a:stretch>
          </p:blipFill>
          <p:spPr bwMode="auto">
            <a:xfrm>
              <a:off x="2426" y="2205"/>
              <a:ext cx="1808" cy="131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6" name="Picture 6" descr="probeam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783" t="15250" r="17682" b="53763"/>
            <a:stretch>
              <a:fillRect/>
            </a:stretch>
          </p:blipFill>
          <p:spPr bwMode="auto">
            <a:xfrm>
              <a:off x="4241" y="935"/>
              <a:ext cx="1864" cy="1268"/>
            </a:xfrm>
            <a:prstGeom prst="rect">
              <a:avLst/>
            </a:prstGeom>
            <a:noFill/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67" name="Picture 7" descr="probeam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844" t="11749" r="16269" b="56526"/>
            <a:stretch>
              <a:fillRect/>
            </a:stretch>
          </p:blipFill>
          <p:spPr bwMode="auto">
            <a:xfrm>
              <a:off x="4150" y="2160"/>
              <a:ext cx="1941" cy="136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68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4067175" cy="1139825"/>
          </a:xfrm>
        </p:spPr>
        <p:txBody>
          <a:bodyPr>
            <a:normAutofit fontScale="90000"/>
          </a:bodyPr>
          <a:lstStyle/>
          <a:p>
            <a:pPr algn="l"/>
            <a:r>
              <a:rPr lang="cs-CZ" sz="4000">
                <a:cs typeface="Arial" charset="0"/>
              </a:rPr>
              <a:t>Hadronová radioterapie</a:t>
            </a:r>
          </a:p>
        </p:txBody>
      </p:sp>
      <p:sp>
        <p:nvSpPr>
          <p:cNvPr id="9216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844675"/>
            <a:ext cx="3822700" cy="5013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000">
                <a:cs typeface="Arial" charset="0"/>
              </a:rPr>
              <a:t>protony, ionty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cs-CZ" sz="1800">
                <a:cs typeface="Arial" charset="0"/>
              </a:rPr>
              <a:t>(60-250 MeV, 100-400 MeV/u)</a:t>
            </a:r>
          </a:p>
          <a:p>
            <a:pPr lvl="1">
              <a:lnSpc>
                <a:spcPct val="80000"/>
              </a:lnSpc>
            </a:pPr>
            <a:r>
              <a:rPr lang="cs-CZ" sz="1800">
                <a:cs typeface="Arial" charset="0"/>
              </a:rPr>
              <a:t>Braggův pík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cs-CZ" sz="1800">
                <a:cs typeface="Arial" charset="0"/>
              </a:rPr>
              <a:t>	→ vysoká konformace</a:t>
            </a:r>
          </a:p>
          <a:p>
            <a:pPr lvl="1">
              <a:lnSpc>
                <a:spcPct val="80000"/>
              </a:lnSpc>
            </a:pPr>
            <a:r>
              <a:rPr lang="cs-CZ" sz="1800">
                <a:cs typeface="Arial" charset="0"/>
              </a:rPr>
              <a:t>vyšší biologická účinnost (RBE</a:t>
            </a:r>
            <a:r>
              <a:rPr lang="cs-CZ" sz="1800" baseline="-25000">
                <a:cs typeface="Arial" charset="0"/>
              </a:rPr>
              <a:t>ion</a:t>
            </a:r>
            <a:r>
              <a:rPr lang="cs-CZ" sz="1800">
                <a:cs typeface="Arial" charset="0"/>
              </a:rPr>
              <a:t>=D</a:t>
            </a:r>
            <a:r>
              <a:rPr lang="cs-CZ" sz="1800" baseline="-25000">
                <a:cs typeface="Arial" charset="0"/>
              </a:rPr>
              <a:t>x</a:t>
            </a:r>
            <a:r>
              <a:rPr lang="cs-CZ" sz="1800">
                <a:cs typeface="Arial" charset="0"/>
              </a:rPr>
              <a:t>/D</a:t>
            </a:r>
            <a:r>
              <a:rPr lang="cs-CZ" sz="1800" baseline="-25000">
                <a:cs typeface="Arial" charset="0"/>
              </a:rPr>
              <a:t>ion</a:t>
            </a:r>
            <a:r>
              <a:rPr lang="cs-CZ" sz="1800">
                <a:cs typeface="Arial" charset="0"/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cs-CZ" sz="1800">
                <a:cs typeface="Arial" charset="0"/>
              </a:rPr>
              <a:t>nepříznivý kyslíkový efekt potlačen (</a:t>
            </a:r>
            <a:r>
              <a:rPr lang="cs-CZ" sz="1800"/>
              <a:t>OER=D</a:t>
            </a:r>
            <a:r>
              <a:rPr lang="cs-CZ" sz="1800" baseline="-25000"/>
              <a:t>hypoxic</a:t>
            </a:r>
            <a:r>
              <a:rPr lang="cs-CZ" sz="1800"/>
              <a:t>/D</a:t>
            </a:r>
            <a:r>
              <a:rPr lang="cs-CZ" sz="1800" baseline="-25000"/>
              <a:t>oxic</a:t>
            </a:r>
            <a:r>
              <a:rPr lang="cs-CZ" sz="1800"/>
              <a:t>)</a:t>
            </a:r>
            <a:endParaRPr lang="cs-CZ" sz="1800">
              <a:cs typeface="Arial" charset="0"/>
            </a:endParaRPr>
          </a:p>
          <a:p>
            <a:pPr lvl="1">
              <a:lnSpc>
                <a:spcPct val="80000"/>
              </a:lnSpc>
            </a:pPr>
            <a:r>
              <a:rPr lang="cs-CZ" sz="1800">
                <a:cs typeface="Arial" charset="0"/>
              </a:rPr>
              <a:t>frakcionace</a:t>
            </a:r>
            <a:endParaRPr lang="el-GR" sz="1800">
              <a:cs typeface="Arial" charset="0"/>
            </a:endParaRPr>
          </a:p>
          <a:p>
            <a:pPr lvl="1">
              <a:lnSpc>
                <a:spcPct val="80000"/>
              </a:lnSpc>
            </a:pPr>
            <a:r>
              <a:rPr lang="cs-CZ" sz="1800"/>
              <a:t>online monitoring PET</a:t>
            </a:r>
            <a:endParaRPr lang="en-US" sz="1800"/>
          </a:p>
          <a:p>
            <a:pPr>
              <a:lnSpc>
                <a:spcPct val="80000"/>
              </a:lnSpc>
            </a:pPr>
            <a:r>
              <a:rPr lang="cs-CZ" sz="2000"/>
              <a:t>nádory v blízkosti kritických zdravých struktur</a:t>
            </a:r>
          </a:p>
          <a:p>
            <a:pPr>
              <a:lnSpc>
                <a:spcPct val="80000"/>
              </a:lnSpc>
            </a:pPr>
            <a:r>
              <a:rPr lang="cs-CZ" sz="2000"/>
              <a:t>radioresistentní nádory</a:t>
            </a:r>
          </a:p>
          <a:p>
            <a:pPr>
              <a:lnSpc>
                <a:spcPct val="80000"/>
              </a:lnSpc>
            </a:pPr>
            <a:r>
              <a:rPr lang="cs-CZ" sz="2000"/>
              <a:t>úspěšnost léčby: zlepšení o 5-10%</a:t>
            </a:r>
          </a:p>
          <a:p>
            <a:pPr>
              <a:lnSpc>
                <a:spcPct val="80000"/>
              </a:lnSpc>
            </a:pPr>
            <a:r>
              <a:rPr lang="cs-CZ" sz="2000"/>
              <a:t>ČR: cca 1000-2000 pacientů ročně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F97A9-C466-4781-A13C-EA5EAEB9462B}" type="slidenum">
              <a:rPr lang="cs-CZ" smtClean="0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83701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Tomáš Sýkora: CERN - laboratoř (nejen) mikrosvěta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673DA-FC9E-48F2-9752-1C9131270014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365651" y="313492"/>
            <a:ext cx="2412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</a:rPr>
              <a:t>částicová fyzika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341286" y="1052736"/>
            <a:ext cx="855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částicová fyzika</a:t>
            </a:r>
            <a:r>
              <a:rPr lang="en-US" dirty="0" smtClean="0">
                <a:solidFill>
                  <a:srgbClr val="002060"/>
                </a:solidFill>
              </a:rPr>
              <a:t> = </a:t>
            </a:r>
            <a:r>
              <a:rPr lang="cs-CZ" dirty="0" smtClean="0">
                <a:solidFill>
                  <a:srgbClr val="002060"/>
                </a:solidFill>
              </a:rPr>
              <a:t>struktura hmoty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měřená pomocí srážek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sz="1400" dirty="0" smtClean="0">
                <a:solidFill>
                  <a:srgbClr val="00B0F0"/>
                </a:solidFill>
              </a:rPr>
              <a:t>(protest</a:t>
            </a:r>
            <a:r>
              <a:rPr lang="cs-CZ" sz="1400" dirty="0" smtClean="0">
                <a:solidFill>
                  <a:srgbClr val="00B0F0"/>
                </a:solidFill>
              </a:rPr>
              <a:t>y</a:t>
            </a:r>
            <a:r>
              <a:rPr lang="en-US" sz="1400" dirty="0" smtClean="0">
                <a:solidFill>
                  <a:srgbClr val="00B0F0"/>
                </a:solidFill>
              </a:rPr>
              <a:t>? Hess, Auger, …) </a:t>
            </a:r>
            <a:endParaRPr lang="cs-CZ" sz="1400" dirty="0">
              <a:solidFill>
                <a:srgbClr val="00B0F0"/>
              </a:solidFill>
            </a:endParaRPr>
          </a:p>
        </p:txBody>
      </p:sp>
      <p:sp>
        <p:nvSpPr>
          <p:cNvPr id="38" name="Mrak 37"/>
          <p:cNvSpPr/>
          <p:nvPr/>
        </p:nvSpPr>
        <p:spPr>
          <a:xfrm>
            <a:off x="4152911" y="1979186"/>
            <a:ext cx="91440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 smtClean="0"/>
              <a:t>hmota</a:t>
            </a:r>
            <a:endParaRPr lang="cs-CZ" sz="1100" dirty="0"/>
          </a:p>
        </p:txBody>
      </p:sp>
      <p:cxnSp>
        <p:nvCxnSpPr>
          <p:cNvPr id="40" name="Přímá spojnice 39"/>
          <p:cNvCxnSpPr/>
          <p:nvPr/>
        </p:nvCxnSpPr>
        <p:spPr>
          <a:xfrm>
            <a:off x="2555776" y="2204134"/>
            <a:ext cx="800968" cy="0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 flipV="1">
            <a:off x="5646257" y="1701863"/>
            <a:ext cx="800968" cy="287734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2555776" y="18442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</a:t>
            </a:r>
            <a:endParaRPr lang="cs-CZ" i="1" dirty="0"/>
          </a:p>
        </p:txBody>
      </p:sp>
      <p:sp>
        <p:nvSpPr>
          <p:cNvPr id="67" name="TextovéPole 66"/>
          <p:cNvSpPr txBox="1"/>
          <p:nvPr/>
        </p:nvSpPr>
        <p:spPr>
          <a:xfrm>
            <a:off x="5896700" y="148420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</a:t>
            </a:r>
            <a:endParaRPr lang="cs-CZ" i="1" dirty="0"/>
          </a:p>
        </p:txBody>
      </p:sp>
      <p:sp>
        <p:nvSpPr>
          <p:cNvPr id="68" name="TextovéPole 67"/>
          <p:cNvSpPr txBox="1"/>
          <p:nvPr/>
        </p:nvSpPr>
        <p:spPr>
          <a:xfrm>
            <a:off x="356732" y="3181618"/>
            <a:ext cx="824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</a:rPr>
              <a:t>snažíme se popsat celý děj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pomocí efektivní interakce</a:t>
            </a:r>
            <a:r>
              <a:rPr lang="en-US" dirty="0" smtClean="0">
                <a:solidFill>
                  <a:srgbClr val="002060"/>
                </a:solidFill>
              </a:rPr>
              <a:t> (</a:t>
            </a:r>
            <a:r>
              <a:rPr lang="cs-CZ" dirty="0" smtClean="0">
                <a:solidFill>
                  <a:srgbClr val="002060"/>
                </a:solidFill>
              </a:rPr>
              <a:t>strukturní funkce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i="1" dirty="0" smtClean="0">
                <a:solidFill>
                  <a:srgbClr val="002060"/>
                </a:solidFill>
              </a:rPr>
              <a:t>F</a:t>
            </a:r>
            <a:r>
              <a:rPr lang="en-US" dirty="0" smtClean="0">
                <a:solidFill>
                  <a:srgbClr val="002060"/>
                </a:solidFill>
              </a:rPr>
              <a:t>)  </a:t>
            </a:r>
            <a:endParaRPr lang="cs-CZ" dirty="0">
              <a:solidFill>
                <a:srgbClr val="002060"/>
              </a:solidFill>
            </a:endParaRPr>
          </a:p>
        </p:txBody>
      </p:sp>
      <p:cxnSp>
        <p:nvCxnSpPr>
          <p:cNvPr id="70" name="Přímá spojnice 69"/>
          <p:cNvCxnSpPr/>
          <p:nvPr/>
        </p:nvCxnSpPr>
        <p:spPr>
          <a:xfrm>
            <a:off x="2674475" y="4333597"/>
            <a:ext cx="800968" cy="0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70"/>
          <p:cNvCxnSpPr/>
          <p:nvPr/>
        </p:nvCxnSpPr>
        <p:spPr>
          <a:xfrm flipV="1">
            <a:off x="5764956" y="3687310"/>
            <a:ext cx="800968" cy="287734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ovéPole 71"/>
          <p:cNvSpPr txBox="1"/>
          <p:nvPr/>
        </p:nvSpPr>
        <p:spPr>
          <a:xfrm>
            <a:off x="2674475" y="397370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</a:t>
            </a:r>
            <a:endParaRPr lang="cs-CZ" i="1" dirty="0"/>
          </a:p>
        </p:txBody>
      </p:sp>
      <p:sp>
        <p:nvSpPr>
          <p:cNvPr id="73" name="TextovéPole 72"/>
          <p:cNvSpPr txBox="1"/>
          <p:nvPr/>
        </p:nvSpPr>
        <p:spPr>
          <a:xfrm>
            <a:off x="6015399" y="34696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</a:t>
            </a:r>
            <a:endParaRPr lang="cs-CZ" i="1" dirty="0"/>
          </a:p>
        </p:txBody>
      </p:sp>
      <p:sp>
        <p:nvSpPr>
          <p:cNvPr id="43" name="Ovál 42"/>
          <p:cNvSpPr/>
          <p:nvPr/>
        </p:nvSpPr>
        <p:spPr>
          <a:xfrm>
            <a:off x="4574107" y="4829353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5" name="Přímá spojnice 44"/>
          <p:cNvCxnSpPr/>
          <p:nvPr/>
        </p:nvCxnSpPr>
        <p:spPr>
          <a:xfrm>
            <a:off x="3475443" y="4330314"/>
            <a:ext cx="1167995" cy="3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V="1">
            <a:off x="4643438" y="3973706"/>
            <a:ext cx="1121518" cy="369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>
            <a:endCxn id="43" idx="3"/>
          </p:cNvCxnSpPr>
          <p:nvPr/>
        </p:nvCxnSpPr>
        <p:spPr>
          <a:xfrm>
            <a:off x="4584652" y="4333597"/>
            <a:ext cx="0" cy="5572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Přímá spojnice 89"/>
          <p:cNvCxnSpPr>
            <a:endCxn id="43" idx="6"/>
          </p:cNvCxnSpPr>
          <p:nvPr/>
        </p:nvCxnSpPr>
        <p:spPr>
          <a:xfrm>
            <a:off x="4646115" y="4343038"/>
            <a:ext cx="0" cy="5223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7" name="TextovéPole 86"/>
              <p:cNvSpPr txBox="1"/>
              <p:nvPr/>
            </p:nvSpPr>
            <p:spPr>
              <a:xfrm>
                <a:off x="356732" y="5157192"/>
                <a:ext cx="8596466" cy="937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>
                    <a:solidFill>
                      <a:srgbClr val="002060"/>
                    </a:solidFill>
                  </a:rPr>
                  <a:t>účinný průřez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/>
                </a:r>
                <a:r>
                  <a:rPr lang="el-GR" dirty="0" smtClean="0">
                    <a:solidFill>
                      <a:schemeClr val="tx1"/>
                    </a:solidFill>
                  </a:rPr>
                  <a:t>σ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𝑑</m:t>
                            </m:r>
                            <m:r>
                              <m:rPr>
                                <m:nor/>
                              </m:rPr>
                              <a:rPr lang="el-GR" dirty="0">
                                <a:solidFill>
                                  <a:schemeClr val="tx1"/>
                                </a:solidFill>
                              </a:rPr>
                              <m:t>σ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𝑑</m:t>
                            </m:r>
                            <m:r>
                              <a:rPr lang="el-GR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Ω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  <m:r>
                          <a:rPr lang="el-G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Ω</m:t>
                        </m:r>
                      </m:e>
                    </m:nary>
                  </m:oMath>
                </a14:m>
                <a:r>
                  <a:rPr lang="en-US" dirty="0" smtClean="0">
                    <a:solidFill>
                      <a:srgbClr val="002060"/>
                    </a:solidFill>
                  </a:rPr>
                  <a:t> ,</a:t>
                </a:r>
                <a:r>
                  <a:rPr lang="en-US" dirty="0">
                    <a:solidFill>
                      <a:srgbClr val="002060"/>
                    </a:solidFill>
                  </a:rPr>
                  <a:t/>
                </a:r>
                <a:r>
                  <a:rPr lang="en-US" dirty="0" smtClean="0">
                    <a:solidFill>
                      <a:srgbClr val="002060"/>
                    </a:solidFill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tx1"/>
                            </a:solidFill>
                          </a:rPr>
                          <m:t>σ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𝑑</m:t>
                        </m:r>
                        <m: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</a:rPr>
                          <m:t>Ω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/>
                </a:r>
                <a:r>
                  <a:rPr lang="en-US" dirty="0" smtClean="0">
                    <a:solidFill>
                      <a:srgbClr val="002060"/>
                    </a:solidFill>
                  </a:rPr>
                  <a:t>- </a:t>
                </a:r>
                <a:r>
                  <a:rPr lang="cs-CZ" dirty="0" smtClean="0">
                    <a:solidFill>
                      <a:srgbClr val="002060"/>
                    </a:solidFill>
                  </a:rPr>
                  <a:t>parciální účinný průřez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,</a:t>
                </a:r>
                <a:r>
                  <a:rPr lang="cs-CZ" dirty="0" smtClean="0">
                    <a:solidFill>
                      <a:srgbClr val="002060"/>
                    </a:solidFill>
                  </a:rPr>
                  <a:t/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</a:rPr>
                      <m:t>𝑑</m:t>
                    </m:r>
                    <m:r>
                      <a:rPr lang="el-GR" i="1">
                        <a:solidFill>
                          <a:schemeClr val="tx1"/>
                        </a:solidFill>
                        <a:latin typeface="Cambria Math"/>
                      </a:rPr>
                      <m:t>Ω</m:t>
                    </m:r>
                  </m:oMath>
                </a14:m>
                <a:r>
                  <a:rPr lang="en-US" dirty="0" smtClean="0">
                    <a:solidFill>
                      <a:srgbClr val="002060"/>
                    </a:solidFill>
                  </a:rPr>
                  <a:t> - </a:t>
                </a:r>
                <a:r>
                  <a:rPr lang="cs-CZ" dirty="0" smtClean="0">
                    <a:solidFill>
                      <a:srgbClr val="002060"/>
                    </a:solidFill>
                  </a:rPr>
                  <a:t>jednotka prostorového úhlu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/>
                </a:r>
                <a:br>
                  <a:rPr lang="en-US" dirty="0" smtClean="0">
                    <a:solidFill>
                      <a:srgbClr val="002060"/>
                    </a:solidFill>
                  </a:rPr>
                </a:br>
                <a:r>
                  <a:rPr lang="en-US" sz="1100" dirty="0" smtClean="0">
                    <a:solidFill>
                      <a:srgbClr val="002060"/>
                    </a:solidFill>
                  </a:rPr>
                  <a:t/>
                </a:r>
                <a:br>
                  <a:rPr lang="en-US" sz="1100" dirty="0" smtClean="0">
                    <a:solidFill>
                      <a:srgbClr val="002060"/>
                    </a:solidFill>
                  </a:rPr>
                </a:br>
                <a:r>
                  <a:rPr lang="cs-CZ" dirty="0" smtClean="0">
                    <a:solidFill>
                      <a:srgbClr val="C00000"/>
                    </a:solidFill>
                  </a:rPr>
                  <a:t>parciální účinný průřez</a:t>
                </a:r>
                <a:r>
                  <a:rPr lang="cs-CZ" dirty="0" smtClean="0">
                    <a:solidFill>
                      <a:srgbClr val="002060"/>
                    </a:solidFill>
                  </a:rPr>
                  <a:t/>
                </a:r>
                <a:r>
                  <a:rPr lang="en-US" dirty="0" smtClean="0">
                    <a:solidFill>
                      <a:srgbClr val="C00000"/>
                    </a:solidFill>
                  </a:rPr>
                  <a:t>~ </a:t>
                </a:r>
                <a:r>
                  <a:rPr lang="cs-CZ" dirty="0" smtClean="0">
                    <a:solidFill>
                      <a:srgbClr val="C00000"/>
                    </a:solidFill>
                  </a:rPr>
                  <a:t>počet částic rozptýlených do jednotky prostorového úhlu</a:t>
                </a:r>
                <a:endParaRPr lang="cs-CZ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7" name="TextovéPole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732" y="5157192"/>
                <a:ext cx="8596466" cy="937564"/>
              </a:xfrm>
              <a:prstGeom prst="rect">
                <a:avLst/>
              </a:prstGeom>
              <a:blipFill rotWithShape="1">
                <a:blip r:embed="rId2"/>
                <a:stretch>
                  <a:fillRect l="-638" t="-51948" b="-3506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ovéPole 87"/>
          <p:cNvSpPr txBox="1"/>
          <p:nvPr/>
        </p:nvSpPr>
        <p:spPr>
          <a:xfrm>
            <a:off x="4698686" y="4680691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</a:t>
            </a:r>
            <a:endParaRPr lang="cs-CZ" i="1" dirty="0"/>
          </a:p>
        </p:txBody>
      </p:sp>
      <p:pic>
        <p:nvPicPr>
          <p:cNvPr id="36868" name="Picture 4" descr="http://upload.wikimedia.org/wikipedia/commons/thumb/9/98/Steradian.svg/220px-Steradia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84203"/>
            <a:ext cx="1656510" cy="16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5289" y="2492896"/>
            <a:ext cx="1214427" cy="32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655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006600"/>
                </a:solidFill>
              </a:rPr>
              <a:t>jdeme na to… 1954</a:t>
            </a:r>
            <a:endParaRPr lang="cs-CZ" sz="2800" dirty="0">
              <a:solidFill>
                <a:srgbClr val="0066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7</a:t>
            </a:fld>
            <a:endParaRPr lang="cs-CZ" dirty="0"/>
          </a:p>
        </p:txBody>
      </p:sp>
      <p:pic>
        <p:nvPicPr>
          <p:cNvPr id="7" name="Picture 11" descr="photo-hi/540500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70315"/>
            <a:ext cx="4608512" cy="323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39552" y="1454228"/>
            <a:ext cx="2400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002060"/>
                </a:solidFill>
              </a:rPr>
              <a:t>první výkopové práce</a:t>
            </a:r>
            <a:endParaRPr lang="cs-CZ" sz="2000" dirty="0">
              <a:solidFill>
                <a:srgbClr val="002060"/>
              </a:solidFill>
            </a:endParaRPr>
          </a:p>
        </p:txBody>
      </p:sp>
      <p:sp>
        <p:nvSpPr>
          <p:cNvPr id="10" name="Text Box 1031"/>
          <p:cNvSpPr txBox="1">
            <a:spLocks noChangeArrowheads="1"/>
          </p:cNvSpPr>
          <p:nvPr/>
        </p:nvSpPr>
        <p:spPr bwMode="auto">
          <a:xfrm>
            <a:off x="2123728" y="5108674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© </a:t>
            </a:r>
            <a:r>
              <a:rPr lang="en-US" sz="1600" dirty="0"/>
              <a:t>CERN Photo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xmlns="" val="32217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</a:rPr>
              <a:t>1954</a:t>
            </a:r>
          </a:p>
        </p:txBody>
      </p:sp>
      <p:sp>
        <p:nvSpPr>
          <p:cNvPr id="18227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268760"/>
            <a:ext cx="3744416" cy="7920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cs-CZ" sz="2000" dirty="0" smtClean="0">
                <a:solidFill>
                  <a:srgbClr val="002060"/>
                </a:solidFill>
              </a:rPr>
              <a:t>prototyp magnetu </a:t>
            </a:r>
          </a:p>
          <a:p>
            <a:pPr>
              <a:buFont typeface="Wingdings" pitchFamily="2" charset="2"/>
              <a:buNone/>
            </a:pPr>
            <a:r>
              <a:rPr lang="cs-CZ" sz="2000" dirty="0" smtClean="0">
                <a:solidFill>
                  <a:srgbClr val="002060"/>
                </a:solidFill>
              </a:rPr>
              <a:t>pro Protonový Synchrotron (PS)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8227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716016" y="1268760"/>
            <a:ext cx="4248472" cy="4320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cs-CZ" sz="2000" dirty="0" smtClean="0">
                <a:solidFill>
                  <a:srgbClr val="002060"/>
                </a:solidFill>
              </a:rPr>
              <a:t>základy budovy</a:t>
            </a:r>
            <a:r>
              <a:rPr lang="en-US" sz="2000" dirty="0" smtClean="0">
                <a:solidFill>
                  <a:srgbClr val="002060"/>
                </a:solidFill>
              </a:rPr>
              <a:t> S</a:t>
            </a:r>
            <a:r>
              <a:rPr lang="cs-CZ" sz="2000" dirty="0" err="1" smtClean="0">
                <a:solidFill>
                  <a:srgbClr val="002060"/>
                </a:solidFill>
              </a:rPr>
              <a:t>ynchro</a:t>
            </a:r>
            <a:r>
              <a:rPr lang="en-US" sz="2000" dirty="0" smtClean="0">
                <a:solidFill>
                  <a:srgbClr val="002060"/>
                </a:solidFill>
              </a:rPr>
              <a:t>C</a:t>
            </a:r>
            <a:r>
              <a:rPr lang="cs-CZ" sz="2000" dirty="0" err="1" smtClean="0">
                <a:solidFill>
                  <a:srgbClr val="002060"/>
                </a:solidFill>
              </a:rPr>
              <a:t>yklotronu</a:t>
            </a:r>
            <a:r>
              <a:rPr lang="cs-CZ" sz="2000" dirty="0">
                <a:solidFill>
                  <a:srgbClr val="002060"/>
                </a:solidFill>
              </a:rPr>
              <a:t> </a:t>
            </a:r>
            <a:r>
              <a:rPr lang="cs-CZ" sz="2000" dirty="0" smtClean="0">
                <a:solidFill>
                  <a:srgbClr val="002060"/>
                </a:solidFill>
              </a:rPr>
              <a:t>(SC)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182277" name="Picture 1029" descr="C:\Documents and Settings\marquina\Desktop\PhotoDB\1954_p1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112" y="2096841"/>
            <a:ext cx="3708588" cy="248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2278" name="Picture 1030" descr="C:\Documents and Settings\marquina\Desktop\PhotoDB\1954_p2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20955"/>
            <a:ext cx="3672408" cy="246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2279" name="Text Box 1031"/>
          <p:cNvSpPr txBox="1">
            <a:spLocks noChangeArrowheads="1"/>
          </p:cNvSpPr>
          <p:nvPr/>
        </p:nvSpPr>
        <p:spPr bwMode="auto">
          <a:xfrm>
            <a:off x="453554" y="4532610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© </a:t>
            </a:r>
            <a:r>
              <a:rPr lang="en-US" sz="1600" dirty="0"/>
              <a:t>CERN Photo</a:t>
            </a:r>
            <a:endParaRPr lang="es-ES" sz="1600" dirty="0"/>
          </a:p>
        </p:txBody>
      </p:sp>
      <p:sp>
        <p:nvSpPr>
          <p:cNvPr id="182280" name="Text Box 1032"/>
          <p:cNvSpPr txBox="1">
            <a:spLocks noChangeArrowheads="1"/>
          </p:cNvSpPr>
          <p:nvPr/>
        </p:nvSpPr>
        <p:spPr bwMode="auto">
          <a:xfrm>
            <a:off x="4788024" y="4532610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© </a:t>
            </a:r>
            <a:r>
              <a:rPr lang="en-US" sz="1600" dirty="0"/>
              <a:t>CERN Photo</a:t>
            </a:r>
            <a:endParaRPr lang="es-ES" sz="16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6133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6600"/>
                </a:solidFill>
              </a:rPr>
              <a:t>1955</a:t>
            </a:r>
          </a:p>
        </p:txBody>
      </p:sp>
      <p:sp>
        <p:nvSpPr>
          <p:cNvPr id="10547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84784"/>
            <a:ext cx="2454424" cy="43204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000" dirty="0" smtClean="0">
                <a:solidFill>
                  <a:srgbClr val="002060"/>
                </a:solidFill>
              </a:rPr>
              <a:t>první cívka pro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SC</a:t>
            </a:r>
          </a:p>
          <a:p>
            <a:pPr>
              <a:buFont typeface="Wingdings" pitchFamily="2" charset="2"/>
              <a:buNone/>
            </a:pPr>
            <a:endParaRPr lang="en-US" sz="2400" dirty="0"/>
          </a:p>
        </p:txBody>
      </p:sp>
      <p:sp>
        <p:nvSpPr>
          <p:cNvPr id="10547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5148064" y="1484784"/>
            <a:ext cx="2814464" cy="4320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Wilson</a:t>
            </a:r>
            <a:r>
              <a:rPr lang="cs-CZ" sz="2000" dirty="0" smtClean="0">
                <a:solidFill>
                  <a:srgbClr val="002060"/>
                </a:solidFill>
              </a:rPr>
              <a:t>ova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cs-CZ" sz="2000" dirty="0" smtClean="0">
                <a:solidFill>
                  <a:srgbClr val="002060"/>
                </a:solidFill>
              </a:rPr>
              <a:t>komora</a:t>
            </a:r>
            <a:endParaRPr lang="en-US" sz="20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105477" name="Picture 1029" descr="C:\Documents and Settings\marquina\Desktop\PhotoDB\1955_p1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72680"/>
            <a:ext cx="3429000" cy="24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1030" descr="C:\Documents and Settings\marquina\Desktop\PhotoDB\1955_p2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1648" y="2072680"/>
            <a:ext cx="3352800" cy="24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5479" name="Text Box 1031"/>
          <p:cNvSpPr txBox="1">
            <a:spLocks noChangeArrowheads="1"/>
          </p:cNvSpPr>
          <p:nvPr/>
        </p:nvSpPr>
        <p:spPr bwMode="auto">
          <a:xfrm>
            <a:off x="611560" y="4532610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© </a:t>
            </a:r>
            <a:r>
              <a:rPr lang="en-US" sz="1600" dirty="0"/>
              <a:t>CERN Photo</a:t>
            </a:r>
            <a:endParaRPr lang="es-ES" sz="1600" dirty="0"/>
          </a:p>
        </p:txBody>
      </p:sp>
      <p:sp>
        <p:nvSpPr>
          <p:cNvPr id="105480" name="Text Box 1032"/>
          <p:cNvSpPr txBox="1">
            <a:spLocks noChangeArrowheads="1"/>
          </p:cNvSpPr>
          <p:nvPr/>
        </p:nvSpPr>
        <p:spPr bwMode="auto">
          <a:xfrm>
            <a:off x="5278090" y="4532610"/>
            <a:ext cx="145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itchFamily="18" charset="0"/>
              </a:rPr>
              <a:t>© </a:t>
            </a:r>
            <a:r>
              <a:rPr lang="en-US" sz="1600" dirty="0"/>
              <a:t>CERN Photo</a:t>
            </a:r>
            <a:endParaRPr lang="es-ES" sz="1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220072" y="4941168"/>
            <a:ext cx="246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92D050"/>
                </a:solidFill>
              </a:rPr>
              <a:t>k.o</a:t>
            </a:r>
            <a:r>
              <a:rPr lang="cs-CZ" dirty="0" smtClean="0">
                <a:solidFill>
                  <a:srgbClr val="92D050"/>
                </a:solidFill>
              </a:rPr>
              <a:t>.: co je to za komoru?</a:t>
            </a:r>
            <a:endParaRPr lang="cs-CZ" dirty="0">
              <a:solidFill>
                <a:srgbClr val="92D05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smtClean="0"/>
              <a:t>27.1.2012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Tomáš Sýkora: CERN - laboratoř (nejen) mikrosvěta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CC8F1-B261-4A28-9AAA-96EDB6FF2DCB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28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1998</Words>
  <Application>Microsoft Office PowerPoint</Application>
  <PresentationFormat>Předvádění na obrazovce (4:3)</PresentationFormat>
  <Paragraphs>443</Paragraphs>
  <Slides>55</Slides>
  <Notes>3</Notes>
  <HiddenSlides>0</HiddenSlides>
  <MMClips>1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7" baseType="lpstr">
      <vt:lpstr>Motiv systému Office</vt:lpstr>
      <vt:lpstr>Rovnice</vt:lpstr>
      <vt:lpstr>CERN – laboratoř (nejen) mikrosvěta</vt:lpstr>
      <vt:lpstr>Snímek 2</vt:lpstr>
      <vt:lpstr>návrh společné laboratoře částicové fyziky  </vt:lpstr>
      <vt:lpstr>Snímek 4</vt:lpstr>
      <vt:lpstr>původní návrh de Broglieho obsahoval věty typu:</vt:lpstr>
      <vt:lpstr>Snímek 6</vt:lpstr>
      <vt:lpstr>jdeme na to… 1954</vt:lpstr>
      <vt:lpstr>1954</vt:lpstr>
      <vt:lpstr>1955</vt:lpstr>
      <vt:lpstr>Snímek 10</vt:lpstr>
      <vt:lpstr>1955</vt:lpstr>
      <vt:lpstr>1955</vt:lpstr>
      <vt:lpstr>1956</vt:lpstr>
      <vt:lpstr>Snímek 14</vt:lpstr>
      <vt:lpstr>dosavadní nejvýznamnější objevy/události spjaté s CERNem  </vt:lpstr>
      <vt:lpstr>Snímek 16</vt:lpstr>
      <vt:lpstr>Snímek 17</vt:lpstr>
      <vt:lpstr>Snímek 18</vt:lpstr>
      <vt:lpstr>abychom mohli srážet potřebujeme urychlovač…</vt:lpstr>
      <vt:lpstr>Snímek 20</vt:lpstr>
      <vt:lpstr>Snímek 21</vt:lpstr>
      <vt:lpstr>a finálně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detektor ATLAS </vt:lpstr>
      <vt:lpstr>Snímek 34</vt:lpstr>
      <vt:lpstr>CMS – Compact Muon Solenoid</vt:lpstr>
      <vt:lpstr>průřez CMS</vt:lpstr>
      <vt:lpstr>LHCb</vt:lpstr>
      <vt:lpstr>ALICE – A Large Ion Collider Experiment </vt:lpstr>
      <vt:lpstr>Snímek 39</vt:lpstr>
      <vt:lpstr>Snímek 40</vt:lpstr>
      <vt:lpstr>Snímek 41</vt:lpstr>
      <vt:lpstr>www</vt:lpstr>
      <vt:lpstr>Snímek 43</vt:lpstr>
      <vt:lpstr>Olomouc v CERNu</vt:lpstr>
      <vt:lpstr>Geant – GEometry ANd Tracking</vt:lpstr>
      <vt:lpstr>perlička – produkce černých děr</vt:lpstr>
      <vt:lpstr>pár slov na závěr</vt:lpstr>
      <vt:lpstr>Snímek 48</vt:lpstr>
      <vt:lpstr>děkuji vám za pozornost</vt:lpstr>
      <vt:lpstr>backup</vt:lpstr>
      <vt:lpstr>Snímek 51</vt:lpstr>
      <vt:lpstr>fyzika jádra a částic v medicíně (1)</vt:lpstr>
      <vt:lpstr>Fyzika jádra a částic v medicíně (2)</vt:lpstr>
      <vt:lpstr>Radioterapie nádorových onemocnění</vt:lpstr>
      <vt:lpstr>Hadronová radioterapie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CERN – laboratoř (nejen) mikrosvěta</dc:title>
  <dc:creator>tom</dc:creator>
  <cp:lastModifiedBy>Ondráš</cp:lastModifiedBy>
  <cp:revision>82</cp:revision>
  <dcterms:created xsi:type="dcterms:W3CDTF">2012-01-26T10:18:10Z</dcterms:created>
  <dcterms:modified xsi:type="dcterms:W3CDTF">2012-05-18T12:22:56Z</dcterms:modified>
</cp:coreProperties>
</file>